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5" r:id="rId4"/>
    <p:sldMasterId id="2147483786" r:id="rId5"/>
  </p:sldMasterIdLst>
  <p:notesMasterIdLst>
    <p:notesMasterId r:id="rId23"/>
  </p:notesMasterIdLst>
  <p:handoutMasterIdLst>
    <p:handoutMasterId r:id="rId24"/>
  </p:handoutMasterIdLst>
  <p:sldIdLst>
    <p:sldId id="285" r:id="rId6"/>
    <p:sldId id="3321" r:id="rId7"/>
    <p:sldId id="3323" r:id="rId8"/>
    <p:sldId id="3277" r:id="rId9"/>
    <p:sldId id="3278" r:id="rId10"/>
    <p:sldId id="3279" r:id="rId11"/>
    <p:sldId id="3280" r:id="rId12"/>
    <p:sldId id="3281" r:id="rId13"/>
    <p:sldId id="3282" r:id="rId14"/>
    <p:sldId id="3283" r:id="rId15"/>
    <p:sldId id="3288" r:id="rId16"/>
    <p:sldId id="3285" r:id="rId17"/>
    <p:sldId id="3293" r:id="rId18"/>
    <p:sldId id="3286" r:id="rId19"/>
    <p:sldId id="3287" r:id="rId20"/>
    <p:sldId id="3339" r:id="rId21"/>
    <p:sldId id="3120" r:id="rId22"/>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4632" userDrawn="1">
          <p15:clr>
            <a:srgbClr val="A4A3A4"/>
          </p15:clr>
        </p15:guide>
        <p15:guide id="3" orient="horz" pos="4848"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36" userDrawn="1">
          <p15:clr>
            <a:srgbClr val="A4A3A4"/>
          </p15:clr>
        </p15:guide>
        <p15:guide id="8" orient="horz" pos="200" userDrawn="1">
          <p15:clr>
            <a:srgbClr val="A4A3A4"/>
          </p15:clr>
        </p15:guide>
        <p15:guide id="9" orient="horz" pos="3384" userDrawn="1">
          <p15:clr>
            <a:srgbClr val="A4A3A4"/>
          </p15:clr>
        </p15:guide>
        <p15:guide id="10" orient="horz" pos="4560" userDrawn="1">
          <p15:clr>
            <a:srgbClr val="A4A3A4"/>
          </p15:clr>
        </p15:guide>
        <p15:guide id="11" pos="1536" userDrawn="1">
          <p15:clr>
            <a:srgbClr val="A4A3A4"/>
          </p15:clr>
        </p15:guide>
        <p15:guide id="12" pos="2808" userDrawn="1">
          <p15:clr>
            <a:srgbClr val="A4A3A4"/>
          </p15:clr>
        </p15:guide>
        <p15:guide id="13" pos="3120" userDrawn="1">
          <p15:clr>
            <a:srgbClr val="FDE53C"/>
          </p15:clr>
        </p15:guide>
        <p15:guide id="14" pos="4032" userDrawn="1">
          <p15:clr>
            <a:srgbClr val="A4A3A4"/>
          </p15:clr>
        </p15:guide>
        <p15:guide id="15" pos="7656" userDrawn="1">
          <p15:clr>
            <a:srgbClr val="A4A3A4"/>
          </p15:clr>
        </p15:guide>
        <p15:guide id="16" pos="3984" userDrawn="1">
          <p15:clr>
            <a:srgbClr val="A4A3A4"/>
          </p15:clr>
        </p15:guide>
        <p15:guide id="17" pos="2736" userDrawn="1">
          <p15:clr>
            <a:srgbClr val="A4A3A4"/>
          </p15:clr>
        </p15:guide>
        <p15:guide id="18" pos="1579" userDrawn="1">
          <p15:clr>
            <a:srgbClr val="A4A3A4"/>
          </p15:clr>
        </p15:guide>
        <p15:guide id="19" pos="7704" userDrawn="1">
          <p15:clr>
            <a:srgbClr val="A4A3A4"/>
          </p15:clr>
        </p15:guide>
        <p15:guide id="20" pos="5184" userDrawn="1">
          <p15:clr>
            <a:srgbClr val="A4A3A4"/>
          </p15:clr>
        </p15:guide>
        <p15:guide id="21" userDrawn="1">
          <p15:clr>
            <a:srgbClr val="A4A3A4"/>
          </p15:clr>
        </p15:guide>
        <p15:guide id="22" pos="5256" userDrawn="1">
          <p15:clr>
            <a:srgbClr val="A4A3A4"/>
          </p15:clr>
        </p15:guide>
        <p15:guide id="23" pos="6456"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guide id="28" orient="horz" pos="4152" userDrawn="1">
          <p15:clr>
            <a:srgbClr val="FDE53C"/>
          </p15:clr>
        </p15:guide>
        <p15:guide id="30" orient="horz" pos="648" userDrawn="1">
          <p15:clr>
            <a:srgbClr val="A4A3A4"/>
          </p15:clr>
        </p15:guide>
        <p15:guide id="31" orient="horz" pos="1392" userDrawn="1">
          <p15:clr>
            <a:srgbClr val="A4A3A4"/>
          </p15:clr>
        </p15:guide>
        <p15:guide id="32" orient="horz" pos="1872" userDrawn="1">
          <p15:clr>
            <a:srgbClr val="A4A3A4"/>
          </p15:clr>
        </p15:guide>
        <p15:guide id="33" orient="horz" pos="2352" userDrawn="1">
          <p15:clr>
            <a:srgbClr val="A4A3A4"/>
          </p15:clr>
        </p15:guide>
        <p15:guide id="34" orient="horz" pos="2832" userDrawn="1">
          <p15:clr>
            <a:srgbClr val="A4A3A4"/>
          </p15:clr>
        </p15:guide>
        <p15:guide id="36" pos="47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Sethi, Hiten" initials="SH" lastIdx="215" clrIdx="2">
    <p:extLst>
      <p:ext uri="{19B8F6BF-5375-455C-9EA6-DF929625EA0E}">
        <p15:presenceInfo xmlns:p15="http://schemas.microsoft.com/office/powerpoint/2012/main" userId="S-1-5-21-1407069837-2091007605-538272213-32161281" providerId="AD"/>
      </p:ext>
    </p:extLst>
  </p:cmAuthor>
  <p:cmAuthor id="3" name="David Griffith" initials="DG" lastIdx="28" clrIdx="3">
    <p:extLst>
      <p:ext uri="{19B8F6BF-5375-455C-9EA6-DF929625EA0E}">
        <p15:presenceInfo xmlns:p15="http://schemas.microsoft.com/office/powerpoint/2012/main" userId="S::davidg@silverfoxprod.com::d098c8ac-700f-46f0-bf84-2134bdb9d901" providerId="AD"/>
      </p:ext>
    </p:extLst>
  </p:cmAuthor>
  <p:cmAuthor id="4" name="Auri Mathisen" initials="AM" lastIdx="1" clrIdx="4">
    <p:extLst>
      <p:ext uri="{19B8F6BF-5375-455C-9EA6-DF929625EA0E}">
        <p15:presenceInfo xmlns:p15="http://schemas.microsoft.com/office/powerpoint/2012/main" userId="S::aurim@silverfoxprod.com::4c9b294e-82c5-4bdf-bfad-2c24429970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2397CB"/>
    <a:srgbClr val="4AA3EC"/>
    <a:srgbClr val="CC66FF"/>
    <a:srgbClr val="232F3E"/>
    <a:srgbClr val="595A5D"/>
    <a:srgbClr val="1B2431"/>
    <a:srgbClr val="19D3FF"/>
    <a:srgbClr val="FF6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895" autoAdjust="0"/>
    <p:restoredTop sz="71250" autoAdjust="0"/>
  </p:normalViewPr>
  <p:slideViewPr>
    <p:cSldViewPr snapToGrid="0" showGuides="1">
      <p:cViewPr varScale="1">
        <p:scale>
          <a:sx n="60" d="100"/>
          <a:sy n="60" d="100"/>
        </p:scale>
        <p:origin x="1932" y="78"/>
      </p:cViewPr>
      <p:guideLst>
        <p:guide orient="horz" pos="1080"/>
        <p:guide orient="horz" pos="4632"/>
        <p:guide orient="horz" pos="4848"/>
        <p:guide orient="horz" pos="5114"/>
        <p:guide orient="horz" pos="2160"/>
        <p:guide orient="horz" pos="2205"/>
        <p:guide orient="horz" pos="3336"/>
        <p:guide orient="horz" pos="200"/>
        <p:guide orient="horz" pos="3384"/>
        <p:guide orient="horz" pos="4560"/>
        <p:guide pos="1536"/>
        <p:guide pos="2808"/>
        <p:guide pos="3120"/>
        <p:guide pos="4032"/>
        <p:guide pos="7656"/>
        <p:guide pos="3984"/>
        <p:guide pos="2736"/>
        <p:guide pos="1579"/>
        <p:guide pos="7704"/>
        <p:guide pos="5184"/>
        <p:guide/>
        <p:guide pos="5256"/>
        <p:guide pos="6456"/>
        <p:guide pos="6485"/>
        <p:guide pos="8870"/>
        <p:guide pos="352"/>
        <p:guide pos="5576"/>
        <p:guide orient="horz" pos="4152"/>
        <p:guide orient="horz" pos="648"/>
        <p:guide orient="horz" pos="1392"/>
        <p:guide orient="horz" pos="1872"/>
        <p:guide orient="horz" pos="2352"/>
        <p:guide orient="horz" pos="2832"/>
        <p:guide pos="470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126" d="100"/>
          <a:sy n="126" d="100"/>
        </p:scale>
        <p:origin x="454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5/10/2021</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5/10/2021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773293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Pre-Planning with Customer Executive Sponsor</a:t>
            </a:r>
          </a:p>
          <a:p>
            <a:r>
              <a:rPr lang="en-US" dirty="0" smtClean="0"/>
              <a:t/>
            </a:r>
            <a:br>
              <a:rPr lang="en-US" dirty="0" smtClean="0"/>
            </a:br>
            <a:r>
              <a:rPr lang="en-US" sz="1920" b="0" i="0" kern="1200" dirty="0" smtClean="0">
                <a:solidFill>
                  <a:schemeClr val="tx1"/>
                </a:solidFill>
                <a:effectLst/>
                <a:latin typeface="Amazon Ember Regular" charset="0"/>
                <a:ea typeface="+mn-ea"/>
                <a:cs typeface="+mn-cs"/>
              </a:rPr>
              <a:t>We work with the customer Executive Sponsor (typically at the CIO and Deputy CIO level) to identify the core team of customer staff that will be single-threaded leaders for each </a:t>
            </a:r>
            <a:r>
              <a:rPr lang="en-US" sz="1920" b="0" i="0" kern="1200" dirty="0" err="1" smtClean="0">
                <a:solidFill>
                  <a:schemeClr val="tx1"/>
                </a:solidFill>
                <a:effectLst/>
                <a:latin typeface="Amazon Ember Regular" charset="0"/>
                <a:ea typeface="+mn-ea"/>
                <a:cs typeface="+mn-cs"/>
              </a:rPr>
              <a:t>workstream</a:t>
            </a:r>
            <a:r>
              <a:rPr lang="en-US" sz="1920" b="0" i="0" kern="1200" dirty="0" smtClean="0">
                <a:solidFill>
                  <a:schemeClr val="tx1"/>
                </a:solidFill>
                <a:effectLst/>
                <a:latin typeface="Amazon Ember Regular" charset="0"/>
                <a:ea typeface="+mn-ea"/>
                <a:cs typeface="+mn-cs"/>
              </a:rPr>
              <a:t> and will be available full-time at least 3-5 days per week throughout the entire engagement. For onsite delivery, AWS Consultants are typically onsite Tues-Thurs, but in a remote delivery this timeline and the specific days are more flexible since no travel time is needed.</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419816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Sprint Cadence</a:t>
            </a:r>
          </a:p>
          <a:p>
            <a:r>
              <a:rPr lang="en-US" sz="1920" b="0" i="0" kern="1200" dirty="0" smtClean="0">
                <a:solidFill>
                  <a:schemeClr val="tx1"/>
                </a:solidFill>
                <a:effectLst/>
                <a:latin typeface="Amazon Ember Regular" charset="0"/>
                <a:ea typeface="+mn-ea"/>
                <a:cs typeface="+mn-cs"/>
              </a:rPr>
              <a:t>One week sprints are recommended, where the sprint cycle starts/ends mid-week with supporting sprint ceremonies (demo, retrospective, sprint planning). A daily stand-up is also held each day to ensure progress, communication, and to clear any blockers. Each week, a Customer Executive Sponsor meeting is held to disposition decisions in the IT Governance Decision Catalog, review the Risk Register and help clear any blockers. Online tools are used for all sprint ceremonies which are executed via remote collaboration tools that allow for participant video, screen sharing, and session recording. With a remote workforce, Governance through this cadence and online systems becomes even more critical. Through these mechanisms the Mobilize Product enables Governance that is inherently built-in to everyday work activities.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427961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824063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Persistent Chat</a:t>
            </a:r>
          </a:p>
          <a:p>
            <a:r>
              <a:rPr lang="en-US" sz="1920" b="0" i="0" kern="1200" dirty="0" smtClean="0">
                <a:solidFill>
                  <a:schemeClr val="tx1"/>
                </a:solidFill>
                <a:effectLst/>
                <a:latin typeface="Amazon Ember Regular" charset="0"/>
                <a:ea typeface="+mn-ea"/>
                <a:cs typeface="+mn-cs"/>
              </a:rPr>
              <a:t>Persistent chat rooms for each </a:t>
            </a:r>
            <a:r>
              <a:rPr lang="en-US" sz="1920" b="0" i="0" kern="1200" dirty="0" err="1" smtClean="0">
                <a:solidFill>
                  <a:schemeClr val="tx1"/>
                </a:solidFill>
                <a:effectLst/>
                <a:latin typeface="Amazon Ember Regular" charset="0"/>
                <a:ea typeface="+mn-ea"/>
                <a:cs typeface="+mn-cs"/>
              </a:rPr>
              <a:t>workstream</a:t>
            </a:r>
            <a:r>
              <a:rPr lang="en-US" sz="1920" b="0" i="0" kern="1200" dirty="0" smtClean="0">
                <a:solidFill>
                  <a:schemeClr val="tx1"/>
                </a:solidFill>
                <a:effectLst/>
                <a:latin typeface="Amazon Ember Regular" charset="0"/>
                <a:ea typeface="+mn-ea"/>
                <a:cs typeface="+mn-cs"/>
              </a:rPr>
              <a:t> where team members can collaborate real-time and this serves as a historical record for others to get caught up. This works well for consultants that are running </a:t>
            </a:r>
            <a:r>
              <a:rPr lang="en-US" sz="1920" b="0" i="0" kern="1200" dirty="0" err="1" smtClean="0">
                <a:solidFill>
                  <a:schemeClr val="tx1"/>
                </a:solidFill>
                <a:effectLst/>
                <a:latin typeface="Amazon Ember Regular" charset="0"/>
                <a:ea typeface="+mn-ea"/>
                <a:cs typeface="+mn-cs"/>
              </a:rPr>
              <a:t>workstreams</a:t>
            </a:r>
            <a:r>
              <a:rPr lang="en-US" sz="1920" b="0" i="0" kern="1200" dirty="0" smtClean="0">
                <a:solidFill>
                  <a:schemeClr val="tx1"/>
                </a:solidFill>
                <a:effectLst/>
                <a:latin typeface="Amazon Ember Regular" charset="0"/>
                <a:ea typeface="+mn-ea"/>
                <a:cs typeface="+mn-cs"/>
              </a:rPr>
              <a:t> because they have more open lines of communication with the customer team. These rooms help keep stakeholders focused on completing their activities and allows for updates throughout the day to unblock others. </a:t>
            </a:r>
          </a:p>
          <a:p>
            <a:endParaRPr lang="en-US" sz="1920" b="0" i="0" kern="1200" dirty="0" smtClean="0">
              <a:solidFill>
                <a:schemeClr val="tx1"/>
              </a:solidFill>
              <a:effectLst/>
              <a:latin typeface="Amazon Ember Regular" charset="0"/>
              <a:ea typeface="+mn-ea"/>
              <a:cs typeface="+mn-cs"/>
            </a:endParaRPr>
          </a:p>
          <a:p>
            <a:r>
              <a:rPr lang="en-US" b="1" dirty="0" smtClean="0">
                <a:effectLst/>
              </a:rPr>
              <a:t>No Email Rule</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All communications are conducted via persistent chat rooms/channels</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All documents are managed within the knowledge base</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All actions/activities are managed within the backlog tooling</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All decisions are managed within the IT Governance Decision Catalog</a:t>
            </a:r>
          </a:p>
          <a:p>
            <a:endParaRPr lang="en-US" sz="1920" b="0" i="0" kern="1200" dirty="0" smtClean="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139831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baseline="0" dirty="0" smtClean="0">
                <a:solidFill>
                  <a:schemeClr val="tx1"/>
                </a:solidFill>
                <a:effectLst/>
                <a:latin typeface="Amazon Ember Regular" charset="0"/>
                <a:ea typeface="+mn-ea"/>
                <a:cs typeface="+mn-cs"/>
              </a:rPr>
              <a:t>PRIMARY MESSAGE: </a:t>
            </a:r>
            <a:r>
              <a:rPr lang="en-US" sz="1800" i="0" kern="1200" baseline="0" dirty="0" smtClean="0">
                <a:solidFill>
                  <a:schemeClr val="tx1"/>
                </a:solidFill>
                <a:effectLst/>
                <a:latin typeface="Amazon Ember Regular" charset="0"/>
                <a:ea typeface="+mn-ea"/>
                <a:cs typeface="+mn-cs"/>
              </a:rPr>
              <a:t>We know </a:t>
            </a:r>
            <a:r>
              <a:rPr lang="en-US" i="0" kern="1200" baseline="0" dirty="0" smtClean="0">
                <a:solidFill>
                  <a:schemeClr val="tx1"/>
                </a:solidFill>
                <a:effectLst/>
                <a:latin typeface="Amazon Ember Regular" charset="0"/>
                <a:ea typeface="+mn-ea"/>
                <a:cs typeface="+mn-cs"/>
              </a:rPr>
              <a:t>e</a:t>
            </a:r>
            <a:r>
              <a:rPr lang="en-US" sz="1800" dirty="0" smtClean="0"/>
              <a:t>nterprise migrations can be challenging.</a:t>
            </a:r>
            <a:r>
              <a:rPr lang="en-US" sz="1800" baseline="0" dirty="0" smtClean="0"/>
              <a:t> </a:t>
            </a:r>
            <a:r>
              <a:rPr lang="en-US" sz="1800" dirty="0" smtClean="0"/>
              <a:t>It</a:t>
            </a:r>
            <a:r>
              <a:rPr lang="en-US" sz="1800" baseline="0" dirty="0" smtClean="0"/>
              <a:t> is a disruptive process for your business and IT organization specifically. You must deal with some complex challenges; including, d</a:t>
            </a:r>
            <a:r>
              <a:rPr lang="en-US" sz="1800" dirty="0" smtClean="0"/>
              <a:t>econstructing and understanding the </a:t>
            </a:r>
            <a:r>
              <a:rPr lang="en-US" sz="1800" dirty="0" err="1" smtClean="0"/>
              <a:t>on-premise</a:t>
            </a:r>
            <a:r>
              <a:rPr lang="en-US" sz="1800" dirty="0" smtClean="0"/>
              <a:t> technical environment, changing your operational processes, and helping</a:t>
            </a:r>
            <a:r>
              <a:rPr lang="en-US" sz="1800" baseline="0" dirty="0" smtClean="0"/>
              <a:t> your organization through cultural change – among other issues. In response, we developed best </a:t>
            </a:r>
            <a:r>
              <a:rPr lang="en-US" dirty="0" smtClean="0"/>
              <a:t>p</a:t>
            </a:r>
            <a:r>
              <a:rPr lang="en-US" sz="1800" baseline="0" dirty="0" smtClean="0"/>
              <a:t>ractice guidance based on our experience successfully migrating hundreds of enterprises. </a:t>
            </a:r>
            <a:r>
              <a:rPr lang="en-US" dirty="0" smtClean="0"/>
              <a:t>A</a:t>
            </a:r>
            <a:r>
              <a:rPr lang="en-US" sz="1800" baseline="0" dirty="0" smtClean="0"/>
              <a:t>s a leadership team, you must demonstrate clear conviction to move to the cloud – not just </a:t>
            </a:r>
            <a:r>
              <a:rPr lang="en-US" dirty="0" smtClean="0"/>
              <a:t>with</a:t>
            </a:r>
            <a:r>
              <a:rPr lang="en-US" sz="1800" baseline="0" dirty="0" smtClean="0"/>
              <a:t> sponsors but with senior management leaders in all organizations across the business. You must set</a:t>
            </a:r>
            <a:r>
              <a:rPr lang="en-US" dirty="0" smtClean="0"/>
              <a:t>, m</a:t>
            </a:r>
            <a:r>
              <a:rPr lang="en-US" sz="1800" baseline="0" dirty="0" smtClean="0"/>
              <a:t>easure, and assign responsibility for clear business goals for your entire organization. </a:t>
            </a:r>
            <a:endParaRPr lang="en-US" sz="1800" b="0" i="0" kern="1200" dirty="0" smtClean="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800" b="0" i="0" kern="1200" dirty="0" smtClean="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tx1"/>
                </a:solidFill>
                <a:effectLst/>
                <a:latin typeface="Amazon Ember Regular" charset="0"/>
                <a:ea typeface="+mn-ea"/>
                <a:cs typeface="+mn-cs"/>
              </a:rPr>
              <a:t>We work with customers in advance of an engagement to discuss and establish</a:t>
            </a:r>
            <a:r>
              <a:rPr lang="en-US" sz="1800" b="0" i="0" kern="1200" baseline="0" dirty="0" smtClean="0">
                <a:solidFill>
                  <a:schemeClr val="tx1"/>
                </a:solidFill>
                <a:effectLst/>
                <a:latin typeface="Amazon Ember Regular" charset="0"/>
                <a:ea typeface="+mn-ea"/>
                <a:cs typeface="+mn-cs"/>
              </a:rPr>
              <a:t> success factors for the Mobilize phase</a:t>
            </a:r>
            <a:r>
              <a:rPr lang="en-US" sz="1800" b="0" i="0" kern="1200" dirty="0" smtClean="0">
                <a:solidFill>
                  <a:schemeClr val="tx1"/>
                </a:solidFill>
                <a:effectLst/>
                <a:latin typeface="Amazon Ember Regular" charset="0"/>
                <a:ea typeface="+mn-ea"/>
                <a:cs typeface="+mn-cs"/>
              </a:rPr>
              <a:t>. Ideally, this is a conversation that begins pre-sales prior to a Statement of Work (SOW) and the details are finalized prior to the engagement kick-off.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800" b="0" i="0" kern="1200" dirty="0" smtClean="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600" dirty="0" smtClean="0">
                <a:latin typeface="-apple-system"/>
              </a:rPr>
              <a:t>Agile Methodology &amp; Delivery method is based on agile principles and uses one week sprints. The artifacts created during this engagement move through a governance process to Executive Sponsorship for approval and submission to the IT Governance Decision Catalog and Knowledge Base, ensuring customer acceptance of deliverables.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90620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8830" lvl="1" indent="-198830">
              <a:spcBef>
                <a:spcPts val="1500"/>
              </a:spcBef>
              <a:buFont typeface="Tahoma" pitchFamily="34" charset="0"/>
              <a:buChar char="»"/>
              <a:defRPr/>
            </a:pPr>
            <a:r>
              <a:rPr lang="en-US" altLang="en-US" b="1" dirty="0" smtClean="0">
                <a:solidFill>
                  <a:srgbClr val="FF9900"/>
                </a:solidFill>
              </a:rPr>
              <a:t>Mechanisms</a:t>
            </a:r>
          </a:p>
          <a:p>
            <a:pPr>
              <a:spcBef>
                <a:spcPts val="0"/>
              </a:spcBef>
            </a:pPr>
            <a:r>
              <a:rPr lang="en-US" sz="1867" dirty="0" smtClean="0"/>
              <a:t>  Encoded behaviors that facilitate innovative thinking</a:t>
            </a:r>
          </a:p>
          <a:p>
            <a:pPr marL="198830" lvl="1" indent="-198830">
              <a:spcBef>
                <a:spcPts val="225"/>
              </a:spcBef>
              <a:buFont typeface="Arial" panose="020B0604020202020204" pitchFamily="34" charset="0"/>
              <a:buNone/>
              <a:defRPr/>
            </a:pPr>
            <a:endParaRPr lang="en-US" altLang="en-US" sz="1867" b="1" dirty="0" smtClean="0"/>
          </a:p>
          <a:p>
            <a:pPr marL="198830" lvl="1" indent="-198830">
              <a:spcBef>
                <a:spcPts val="1500"/>
              </a:spcBef>
              <a:buFont typeface="Tahoma" pitchFamily="34" charset="0"/>
              <a:buChar char="»"/>
              <a:tabLst>
                <a:tab pos="198830" algn="l"/>
              </a:tabLst>
              <a:defRPr/>
            </a:pPr>
            <a:r>
              <a:rPr lang="en-US" altLang="en-US" b="1" dirty="0" smtClean="0">
                <a:solidFill>
                  <a:srgbClr val="FF9900"/>
                </a:solidFill>
              </a:rPr>
              <a:t>Architecture</a:t>
            </a:r>
          </a:p>
          <a:p>
            <a:pPr marL="342900" lvl="1" indent="-342900">
              <a:spcBef>
                <a:spcPts val="225"/>
              </a:spcBef>
              <a:tabLst>
                <a:tab pos="198830" algn="l"/>
              </a:tabLst>
              <a:defRPr/>
            </a:pPr>
            <a:r>
              <a:rPr lang="en-US" altLang="en-US" sz="1867" dirty="0" smtClean="0"/>
              <a:t>Structure that supports rapid growth and change</a:t>
            </a:r>
          </a:p>
          <a:p>
            <a:pPr marL="198830" lvl="1" indent="-198830">
              <a:spcBef>
                <a:spcPts val="225"/>
              </a:spcBef>
              <a:buFont typeface="Arial" panose="020B0604020202020204" pitchFamily="34" charset="0"/>
              <a:buNone/>
              <a:defRPr/>
            </a:pPr>
            <a:endParaRPr lang="en-US" altLang="en-US" sz="1867" b="1" dirty="0" smtClean="0">
              <a:solidFill>
                <a:srgbClr val="0E2735"/>
              </a:solidFill>
            </a:endParaRPr>
          </a:p>
          <a:p>
            <a:pPr marL="198830" lvl="1" indent="-198830">
              <a:spcBef>
                <a:spcPts val="1500"/>
              </a:spcBef>
              <a:buFont typeface="Tahoma" pitchFamily="34" charset="0"/>
              <a:buChar char="»"/>
              <a:defRPr/>
            </a:pPr>
            <a:r>
              <a:rPr lang="en-US" altLang="en-US" b="1" dirty="0" smtClean="0">
                <a:solidFill>
                  <a:srgbClr val="FF9900"/>
                </a:solidFill>
              </a:rPr>
              <a:t>Culture</a:t>
            </a:r>
          </a:p>
          <a:p>
            <a:pPr>
              <a:spcBef>
                <a:spcPts val="0"/>
              </a:spcBef>
            </a:pPr>
            <a:r>
              <a:rPr lang="en-US" sz="1867" dirty="0" smtClean="0"/>
              <a:t>  Customer obsession, hire builders, let them build, support them with a belief system</a:t>
            </a:r>
          </a:p>
          <a:p>
            <a:pPr marL="198830" lvl="1" indent="-198830">
              <a:spcBef>
                <a:spcPts val="225"/>
              </a:spcBef>
              <a:buFont typeface="Arial" panose="020B0604020202020204" pitchFamily="34" charset="0"/>
              <a:buNone/>
              <a:defRPr/>
            </a:pPr>
            <a:endParaRPr lang="en-US" altLang="en-US" sz="1867" b="1" dirty="0" smtClean="0">
              <a:solidFill>
                <a:srgbClr val="0E2735"/>
              </a:solidFill>
            </a:endParaRPr>
          </a:p>
          <a:p>
            <a:pPr marL="198830" lvl="1" indent="-198830">
              <a:spcBef>
                <a:spcPts val="1500"/>
              </a:spcBef>
              <a:buFont typeface="Tahoma" pitchFamily="34" charset="0"/>
              <a:buChar char="»"/>
              <a:defRPr/>
            </a:pPr>
            <a:r>
              <a:rPr lang="en-US" altLang="en-US" b="1" dirty="0" smtClean="0">
                <a:solidFill>
                  <a:srgbClr val="FF9900"/>
                </a:solidFill>
              </a:rPr>
              <a:t>Organization</a:t>
            </a:r>
          </a:p>
          <a:p>
            <a:pPr marL="342900" lvl="1" indent="-342900">
              <a:spcBef>
                <a:spcPts val="225"/>
              </a:spcBef>
              <a:defRPr/>
            </a:pPr>
            <a:r>
              <a:rPr lang="en-US" sz="1867" dirty="0" smtClean="0"/>
              <a:t>Small, empowered teams that own what they create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57159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r>
              <a:rPr lang="en-US" sz="1920" b="1" i="0" kern="1200" dirty="0" smtClean="0">
                <a:solidFill>
                  <a:schemeClr val="tx1"/>
                </a:solidFill>
                <a:effectLst/>
                <a:latin typeface="Amazon Ember Regular" charset="0"/>
                <a:ea typeface="+mn-ea"/>
                <a:cs typeface="+mn-cs"/>
              </a:rPr>
              <a:t>Transformation</a:t>
            </a:r>
          </a:p>
          <a:p>
            <a:pPr marL="0" lvl="0" indent="0" fontAlgn="ctr">
              <a:buFont typeface="Arial" panose="020B0604020202020204" pitchFamily="34" charset="0"/>
              <a:buNone/>
            </a:pPr>
            <a:r>
              <a:rPr lang="en-US" sz="1920" b="0" i="0" kern="1200" dirty="0" smtClean="0">
                <a:solidFill>
                  <a:schemeClr val="tx1"/>
                </a:solidFill>
                <a:effectLst/>
                <a:latin typeface="Amazon Ember Regular" charset="0"/>
                <a:ea typeface="+mn-ea"/>
                <a:cs typeface="+mn-cs"/>
              </a:rPr>
              <a:t>The Mobilize Phase helps customers establish and exercise an agile program to accelerate cloud operational readiness and cloud migrations. This engagement supports the set-up of low-cost collaboration and planning mechanisms that implement and automate many activities within the AWS Cloud Adoption Framework. These mechanisms optimize end-user experience for distributed teams and are foundational to execute readiness and migration initiatives. This</a:t>
            </a:r>
            <a:r>
              <a:rPr lang="en-US" sz="1920" b="0" i="0" kern="1200" baseline="0" dirty="0" smtClean="0">
                <a:solidFill>
                  <a:schemeClr val="tx1"/>
                </a:solidFill>
                <a:effectLst/>
                <a:latin typeface="Amazon Ember Regular" charset="0"/>
                <a:ea typeface="+mn-ea"/>
                <a:cs typeface="+mn-cs"/>
              </a:rPr>
              <a:t> engagement </a:t>
            </a:r>
            <a:r>
              <a:rPr lang="en-US" sz="1920" b="0" i="0" kern="1200" dirty="0" smtClean="0">
                <a:solidFill>
                  <a:schemeClr val="tx1"/>
                </a:solidFill>
                <a:effectLst/>
                <a:latin typeface="Amazon Ember Regular" charset="0"/>
                <a:ea typeface="+mn-ea"/>
                <a:cs typeface="+mn-cs"/>
              </a:rPr>
              <a:t>builds the foundation that all other </a:t>
            </a:r>
            <a:r>
              <a:rPr lang="en-US" sz="1920" b="0" i="0" kern="1200" dirty="0" err="1" smtClean="0">
                <a:solidFill>
                  <a:schemeClr val="tx1"/>
                </a:solidFill>
                <a:effectLst/>
                <a:latin typeface="Amazon Ember Regular" charset="0"/>
                <a:ea typeface="+mn-ea"/>
                <a:cs typeface="+mn-cs"/>
              </a:rPr>
              <a:t>workstreams</a:t>
            </a:r>
            <a:r>
              <a:rPr lang="en-US" sz="1920" b="0" i="0" kern="1200" dirty="0" smtClean="0">
                <a:solidFill>
                  <a:schemeClr val="tx1"/>
                </a:solidFill>
                <a:effectLst/>
                <a:latin typeface="Amazon Ember Regular" charset="0"/>
                <a:ea typeface="+mn-ea"/>
                <a:cs typeface="+mn-cs"/>
              </a:rPr>
              <a:t> leverage to structure and prioritize work, collaborate and document knowledge, and report progress.</a:t>
            </a:r>
          </a:p>
          <a:p>
            <a:pPr marL="0" lvl="0" indent="0" fontAlgn="ctr">
              <a:buFont typeface="Arial" panose="020B0604020202020204" pitchFamily="34" charset="0"/>
              <a:buNone/>
            </a:pPr>
            <a:endParaRPr lang="en-US" sz="1920" b="0" i="0" kern="1200" dirty="0" smtClean="0">
              <a:solidFill>
                <a:schemeClr val="tx1"/>
              </a:solidFill>
              <a:effectLst/>
              <a:latin typeface="Amazon Ember Regular" charset="0"/>
              <a:ea typeface="+mn-ea"/>
              <a:cs typeface="+mn-cs"/>
            </a:endParaRPr>
          </a:p>
          <a:p>
            <a:r>
              <a:rPr lang="en-US" sz="1920" b="0" i="0" kern="1200" dirty="0" smtClean="0">
                <a:solidFill>
                  <a:schemeClr val="tx1"/>
                </a:solidFill>
                <a:effectLst/>
                <a:latin typeface="Amazon Ember Regular" charset="0"/>
                <a:ea typeface="+mn-ea"/>
                <a:cs typeface="+mn-cs"/>
              </a:rPr>
              <a:t>The Mobilize Phase has the following objectives:</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Ensure high visibility with Executive Sponsor.</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Leverage agile methodologies, project control, business communication plan, and execute delivery of the migration plan.</a:t>
            </a:r>
          </a:p>
          <a:p>
            <a:pPr marL="342900" indent="-342900">
              <a:buFont typeface="Arial" panose="020B0604020202020204" pitchFamily="34" charset="0"/>
              <a:buChar char="•"/>
            </a:pPr>
            <a:r>
              <a:rPr lang="en-US" sz="1920" b="0" i="0" kern="1200" dirty="0" smtClean="0">
                <a:solidFill>
                  <a:schemeClr val="tx1"/>
                </a:solidFill>
                <a:effectLst/>
                <a:latin typeface="Amazon Ember Regular" charset="0"/>
                <a:ea typeface="+mn-ea"/>
                <a:cs typeface="+mn-cs"/>
              </a:rPr>
              <a:t>Work with key stakeholders to assemble project teams, assign responsibilities, and develop schedules to ensure timely project completion, while minimizing risk to maximize customer success.</a:t>
            </a:r>
          </a:p>
          <a:p>
            <a:pPr marL="0" lvl="0" indent="0" fontAlgn="ct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lIns="93177" tIns="46589" rIns="93177" bIns="46589"/>
          <a:lstStyle/>
          <a:p>
            <a:pPr marL="0" marR="0" lvl="0" indent="0" algn="r" defTabSz="931774"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rial"/>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411183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smtClean="0">
                <a:solidFill>
                  <a:schemeClr val="tx1"/>
                </a:solidFill>
                <a:effectLst/>
                <a:latin typeface="Amazon Ember Regular" charset="0"/>
                <a:ea typeface="+mn-ea"/>
                <a:cs typeface="+mn-cs"/>
              </a:rPr>
              <a:t>The Mobilize offering is designed to optimize both remote delivery and ongoing operations for geographically distributed customer teams. The purpose of this Demo is to provide best practices for either in-person or remote delivery. </a:t>
            </a:r>
            <a:r>
              <a:rPr lang="en-US" dirty="0" smtClean="0"/>
              <a:t/>
            </a:r>
            <a:br>
              <a:rPr lang="en-US" dirty="0" smtClean="0"/>
            </a:br>
            <a:r>
              <a:rPr lang="en-US" dirty="0" smtClean="0"/>
              <a:t/>
            </a:r>
            <a:br>
              <a:rPr lang="en-US" dirty="0" smtClean="0"/>
            </a:br>
            <a:r>
              <a:rPr lang="en-US" sz="1920" b="0" i="0" kern="1200" dirty="0" smtClean="0">
                <a:solidFill>
                  <a:schemeClr val="tx1"/>
                </a:solidFill>
                <a:effectLst/>
                <a:latin typeface="Amazon Ember Regular" charset="0"/>
                <a:ea typeface="+mn-ea"/>
                <a:cs typeface="+mn-cs"/>
              </a:rPr>
              <a:t>Whitepapers and templates are very helpful, but some of the most significant challenges our customers face are with communicating and executing their readiness and migration initiatives. To help address these concerns, the Mobilize offering includes a low-cost set of collaboration and planning mechanisms that implement and automate many activities within the AWS Cloud Adoption Framework. These mechanisms optimize end user experience for large distributed teams.</a:t>
            </a:r>
            <a:endParaRPr lang="en-US" sz="1920" b="1" i="0" kern="1200" dirty="0" smtClean="0">
              <a:solidFill>
                <a:schemeClr val="tx1"/>
              </a:solidFill>
              <a:effectLst/>
              <a:latin typeface="Amazon Ember Regular" charset="0"/>
              <a:ea typeface="+mn-ea"/>
              <a:cs typeface="+mn-cs"/>
            </a:endParaRPr>
          </a:p>
          <a:p>
            <a:endParaRPr lang="en-US" sz="1920" b="1" i="0" kern="1200" dirty="0" smtClean="0">
              <a:solidFill>
                <a:schemeClr val="tx1"/>
              </a:solidFill>
              <a:effectLst/>
              <a:latin typeface="Amazon Ember Regular" charset="0"/>
              <a:ea typeface="+mn-ea"/>
              <a:cs typeface="+mn-cs"/>
            </a:endParaRPr>
          </a:p>
          <a:p>
            <a:r>
              <a:rPr lang="en-US" sz="1920" b="0" i="0" kern="1200" dirty="0" smtClean="0">
                <a:solidFill>
                  <a:schemeClr val="tx1"/>
                </a:solidFill>
                <a:effectLst/>
                <a:latin typeface="Amazon Ember Regular" charset="0"/>
                <a:ea typeface="+mn-ea"/>
                <a:cs typeface="+mn-cs"/>
              </a:rPr>
              <a:t/>
            </a:r>
            <a:br>
              <a:rPr lang="en-US" sz="1920" b="0" i="0" kern="1200" dirty="0" smtClean="0">
                <a:solidFill>
                  <a:schemeClr val="tx1"/>
                </a:solidFill>
                <a:effectLst/>
                <a:latin typeface="Amazon Ember Regular" charset="0"/>
                <a:ea typeface="+mn-ea"/>
                <a:cs typeface="+mn-cs"/>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082517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Knowledge Management</a:t>
            </a:r>
          </a:p>
          <a:p>
            <a:r>
              <a:rPr lang="en-US" sz="1920" b="0" i="0" kern="1200" dirty="0" smtClean="0">
                <a:solidFill>
                  <a:schemeClr val="tx1"/>
                </a:solidFill>
                <a:effectLst/>
                <a:latin typeface="Amazon Ember Regular" charset="0"/>
                <a:ea typeface="+mn-ea"/>
                <a:cs typeface="+mn-cs"/>
              </a:rPr>
              <a:t>The Knowledge Base is implemented as an online tool hosted in the customer’s environment and serves as the single repository for information regarding the customer’s cloud journey. The Knowledge Base pairs individual knowledge with that of other individuals in the organization. Organizational knowledge is the type of asset to which no value can be named. When individuals pool their knowledge within an organization, that knowledge can enable the organization to significantly increase their ability to execute against their mission.</a:t>
            </a:r>
          </a:p>
          <a:p>
            <a:endParaRPr lang="en-US" sz="1920" b="0" i="0" kern="1200" dirty="0" smtClean="0">
              <a:solidFill>
                <a:schemeClr val="tx1"/>
              </a:solidFill>
              <a:effectLst/>
              <a:latin typeface="Amazon Ember Regular" charset="0"/>
              <a:ea typeface="+mn-ea"/>
              <a:cs typeface="+mn-cs"/>
            </a:endParaRPr>
          </a:p>
          <a:p>
            <a:r>
              <a:rPr lang="en-US" sz="1920" b="0" i="0" kern="1200" dirty="0" smtClean="0">
                <a:solidFill>
                  <a:schemeClr val="tx1"/>
                </a:solidFill>
                <a:effectLst/>
                <a:latin typeface="Amazon Ember Regular" charset="0"/>
                <a:ea typeface="+mn-ea"/>
                <a:cs typeface="+mn-cs"/>
              </a:rPr>
              <a:t>Governance is built in</a:t>
            </a:r>
            <a:r>
              <a:rPr lang="en-US" sz="1920" b="0" i="0" kern="1200" baseline="0" dirty="0" smtClean="0">
                <a:solidFill>
                  <a:schemeClr val="tx1"/>
                </a:solidFill>
                <a:effectLst/>
                <a:latin typeface="Amazon Ember Regular" charset="0"/>
                <a:ea typeface="+mn-ea"/>
                <a:cs typeface="+mn-cs"/>
              </a:rPr>
              <a:t> to all documents within the Knowledge Base (see the Document Lifecycle Status at the top of each page). This is used in conjunction with the weekly Sprint activities. For example, once a document is “In Review” it’s shared at the weekly Sprint Demo. Then if the buyer accepts the artifact it’s moved into “Baseline”. Critical artifacts are sometimes provided to customer leadership through the IT Governance Decision Catalog for approval beyond baseline. Baselined documents are locked for editing in Confluence. </a:t>
            </a:r>
            <a:r>
              <a:rPr lang="en-US" sz="1920" b="0" i="0" kern="1200" dirty="0" smtClean="0">
                <a:solidFill>
                  <a:schemeClr val="tx1"/>
                </a:solidFill>
                <a:effectLst/>
                <a:latin typeface="Amazon Ember Regular" charset="0"/>
                <a:ea typeface="+mn-ea"/>
                <a:cs typeface="+mn-cs"/>
              </a:rPr>
              <a:t/>
            </a:r>
            <a:br>
              <a:rPr lang="en-US" sz="1920" b="0" i="0" kern="1200" dirty="0" smtClean="0">
                <a:solidFill>
                  <a:schemeClr val="tx1"/>
                </a:solidFill>
                <a:effectLst/>
                <a:latin typeface="Amazon Ember Regular" charset="0"/>
                <a:ea typeface="+mn-ea"/>
                <a:cs typeface="+mn-cs"/>
              </a:rPr>
            </a:br>
            <a:endParaRPr lang="en-US" sz="1920" b="0" i="0" kern="1200" dirty="0" smtClean="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334709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smtClean="0">
                <a:solidFill>
                  <a:schemeClr val="tx1"/>
                </a:solidFill>
                <a:effectLst/>
                <a:latin typeface="Amazon Ember Regular" charset="0"/>
                <a:ea typeface="+mn-ea"/>
                <a:cs typeface="+mn-cs"/>
              </a:rPr>
              <a:t>The Knowledge Base is a dynamic resource that all members of IT (and potentially the broader organization) will use to run operations and execute strategic initiatives. The Knowledge Base serves as the single place to collaborate and bring a work product through a governance process to validate customer acceptance. The completed Knowledge Base is intended to be a self-service online library including any and all relevant operational Artifacts and </a:t>
            </a:r>
            <a:r>
              <a:rPr lang="en-US" sz="1920" b="0" i="0" kern="1200" dirty="0" err="1" smtClean="0">
                <a:solidFill>
                  <a:schemeClr val="tx1"/>
                </a:solidFill>
                <a:effectLst/>
                <a:latin typeface="Amazon Ember Regular" charset="0"/>
                <a:ea typeface="+mn-ea"/>
                <a:cs typeface="+mn-cs"/>
              </a:rPr>
              <a:t>Runbooks</a:t>
            </a:r>
            <a:r>
              <a:rPr lang="en-US" sz="1920" b="0" i="0" kern="1200" dirty="0" smtClean="0">
                <a:solidFill>
                  <a:schemeClr val="tx1"/>
                </a:solidFill>
                <a:effectLst/>
                <a:latin typeface="Amazon Ember Regular" charset="0"/>
                <a:ea typeface="+mn-ea"/>
                <a:cs typeface="+mn-cs"/>
              </a:rPr>
              <a:t>. At the completion of the Mobilize engagement, the Knowledge Base will encapsulate all technical and business artifacts developed and can be used as reference and training guidance for existing and new team members. Currently, the delivery kits that are used to seed the Knowledge Base are in Confluence format, and additional formats are targeted for future releases.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800479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Workflow &amp; Activity Management</a:t>
            </a:r>
          </a:p>
          <a:p>
            <a:r>
              <a:rPr lang="en-US" sz="1920" b="0" i="0" kern="1200" dirty="0" smtClean="0">
                <a:solidFill>
                  <a:schemeClr val="tx1"/>
                </a:solidFill>
                <a:effectLst/>
                <a:latin typeface="Amazon Ember Regular" charset="0"/>
                <a:ea typeface="+mn-ea"/>
                <a:cs typeface="+mn-cs"/>
              </a:rPr>
              <a:t>Delivery is based on agile principles and uses one week sprints to work through the backlog. No project plans are used. Instead, each </a:t>
            </a:r>
            <a:r>
              <a:rPr lang="en-US" sz="1920" b="0" i="0" kern="1200" dirty="0" err="1" smtClean="0">
                <a:solidFill>
                  <a:schemeClr val="tx1"/>
                </a:solidFill>
                <a:effectLst/>
                <a:latin typeface="Amazon Ember Regular" charset="0"/>
                <a:ea typeface="+mn-ea"/>
                <a:cs typeface="+mn-cs"/>
              </a:rPr>
              <a:t>workstream</a:t>
            </a:r>
            <a:r>
              <a:rPr lang="en-US" sz="1920" b="0" i="0" kern="1200" dirty="0" smtClean="0">
                <a:solidFill>
                  <a:schemeClr val="tx1"/>
                </a:solidFill>
                <a:effectLst/>
                <a:latin typeface="Amazon Ember Regular" charset="0"/>
                <a:ea typeface="+mn-ea"/>
                <a:cs typeface="+mn-cs"/>
              </a:rPr>
              <a:t> has a template backlog from which Consultants should tailor the activities specific for the customer. These backlogs are managed in an online tool to provide tracking against the Sprint Goals and offer full visibility to project teams and Executive Sponsorship even when geographically dispersed. Currently, the delivery kits that are used to seed the Backlog are in Jira format, and additional formats are targeted for future releases.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15928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IT Governance Decision Catalog</a:t>
            </a:r>
          </a:p>
          <a:p>
            <a:r>
              <a:rPr lang="en-US" sz="1920" b="0" i="0" kern="1200" dirty="0" smtClean="0">
                <a:solidFill>
                  <a:schemeClr val="tx1"/>
                </a:solidFill>
                <a:effectLst/>
                <a:latin typeface="Amazon Ember Regular" charset="0"/>
                <a:ea typeface="+mn-ea"/>
                <a:cs typeface="+mn-cs"/>
              </a:rPr>
              <a:t>An IT Governance Decision Catalog is an online tool hosted in the customer’s environment to serve as a centralized place to track the customer’s decisions throughout their cloud journey. This mechanism helps facilitate the decision workflow and serves as a historical record. All stakeholders involved in the project have access to this catalog to be able to view final decisions and propose recommendations and/or request decisions. The recommended workflow helps customers manage two-way door decisions and overcome blockers by requiring data and documentation to support decisions.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708961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smtClean="0">
                <a:solidFill>
                  <a:schemeClr val="tx1"/>
                </a:solidFill>
                <a:effectLst/>
                <a:latin typeface="Amazon Ember Regular" charset="0"/>
                <a:ea typeface="+mn-ea"/>
                <a:cs typeface="+mn-cs"/>
              </a:rPr>
              <a:t>Video Library</a:t>
            </a:r>
          </a:p>
          <a:p>
            <a:r>
              <a:rPr lang="en-US" sz="1920" b="0" i="0" kern="1200" dirty="0" smtClean="0">
                <a:solidFill>
                  <a:schemeClr val="tx1"/>
                </a:solidFill>
                <a:effectLst/>
                <a:latin typeface="Amazon Ember Regular" charset="0"/>
                <a:ea typeface="+mn-ea"/>
                <a:cs typeface="+mn-cs"/>
              </a:rPr>
              <a:t>All sprint ceremonies and work stream sessions are recorded. Recordings capture screen sharing and audio, ensuring visibility and knowledge transfer for either existing or new team members. This mechanism removes engagement blockers because meetings can still be held, even without all stakeholders. Absent stakeholders can later watch the meeting and provide inputs asynchronously. Organizations are able to capture the evolution and details of an engagement such that future, new team members are able to view recordings to support training and awareness. The recording library supports a geographically dispersed workforce, as well as a remote workforce, that may need to watch meeting recordings after the fact due to competing priorities or </a:t>
            </a:r>
            <a:r>
              <a:rPr lang="en-US" sz="1920" b="0" i="0" kern="1200" dirty="0" err="1" smtClean="0">
                <a:solidFill>
                  <a:schemeClr val="tx1"/>
                </a:solidFill>
                <a:effectLst/>
                <a:latin typeface="Amazon Ember Regular" charset="0"/>
                <a:ea typeface="+mn-ea"/>
                <a:cs typeface="+mn-cs"/>
              </a:rPr>
              <a:t>timezone</a:t>
            </a:r>
            <a:r>
              <a:rPr lang="en-US" sz="1920" b="0" i="0" kern="1200" dirty="0" smtClean="0">
                <a:solidFill>
                  <a:schemeClr val="tx1"/>
                </a:solidFill>
                <a:effectLst/>
                <a:latin typeface="Amazon Ember Regular" charset="0"/>
                <a:ea typeface="+mn-ea"/>
                <a:cs typeface="+mn-cs"/>
              </a:rPr>
              <a:t> challenges. Given the current global situation with COVID-19 many workers are balancing work and caring for others, and the recording library supports improving the lives of these professionals.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655960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OneSpeaker">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4630402"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355490423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5962708"/>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r>
              <a:rPr lang="en-US"/>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260084330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r>
              <a:rPr lang="en-US"/>
              <a:t>Click icon to add picture</a:t>
            </a:r>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r>
              <a:rPr lang="en-US"/>
              <a:t>Click icon to add picture</a:t>
            </a:r>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r>
              <a:rPr lang="en-US"/>
              <a:t>Click icon to add picture</a:t>
            </a:r>
          </a:p>
        </p:txBody>
      </p:sp>
    </p:spTree>
    <p:extLst>
      <p:ext uri="{BB962C8B-B14F-4D97-AF65-F5344CB8AC3E}">
        <p14:creationId xmlns:p14="http://schemas.microsoft.com/office/powerpoint/2010/main" val="3116653713"/>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r>
              <a:rPr lang="en-US"/>
              <a:t>Click icon to add picture</a:t>
            </a:r>
          </a:p>
        </p:txBody>
      </p:sp>
    </p:spTree>
    <p:extLst>
      <p:ext uri="{BB962C8B-B14F-4D97-AF65-F5344CB8AC3E}">
        <p14:creationId xmlns:p14="http://schemas.microsoft.com/office/powerpoint/2010/main" val="3051879050"/>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r>
              <a:rPr lang="en-US"/>
              <a:t>Click icon to add picture</a:t>
            </a:r>
          </a:p>
        </p:txBody>
      </p:sp>
    </p:spTree>
    <p:extLst>
      <p:ext uri="{BB962C8B-B14F-4D97-AF65-F5344CB8AC3E}">
        <p14:creationId xmlns:p14="http://schemas.microsoft.com/office/powerpoint/2010/main" val="250056304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r>
              <a:rPr lang="en-US"/>
              <a:t>Click icon to add picture</a:t>
            </a:r>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89623420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249680"/>
            <a:ext cx="14630400" cy="622808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9548438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a:t>Click to edit Master title style</a:t>
            </a:r>
            <a:endParaRPr lang="en-US" dirty="0"/>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313325537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a:solidFill>
                  <a:schemeClr val="tx1"/>
                </a:solidFill>
              </a:defRPr>
            </a:lvl1pPr>
          </a:lstStyle>
          <a:p>
            <a:r>
              <a:rPr lang="en-US"/>
              <a:t>Click to edit Master title style</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r>
              <a:rPr lang="en-US"/>
              <a:t>Click icon to add table</a:t>
            </a:r>
            <a:endParaRPr lang="en-US" dirty="0"/>
          </a:p>
        </p:txBody>
      </p:sp>
    </p:spTree>
    <p:extLst>
      <p:ext uri="{BB962C8B-B14F-4D97-AF65-F5344CB8AC3E}">
        <p14:creationId xmlns:p14="http://schemas.microsoft.com/office/powerpoint/2010/main" val="385314568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a:solidFill>
                  <a:schemeClr val="tx1"/>
                </a:solidFill>
              </a:defRPr>
            </a:lvl1pPr>
          </a:lstStyle>
          <a:p>
            <a:r>
              <a:rPr lang="en-US"/>
              <a:t>Click to edit Master title style</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158266805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4630402"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1459"/>
          </a:xfrm>
          <a:prstGeom prst="rect">
            <a:avLst/>
          </a:prstGeom>
        </p:spPr>
      </p:pic>
      <p:sp>
        <p:nvSpPr>
          <p:cNvPr id="8" name="TextBox 7">
            <a:extLst>
              <a:ext uri="{FF2B5EF4-FFF2-40B4-BE49-F238E27FC236}">
                <a16:creationId xmlns:a16="http://schemas.microsoft.com/office/drawing/2014/main" id="{F9D47D4A-FB0D-BE48-ADF8-B8DECA8916C1}"/>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78807888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66865678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237692062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100824949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14630400" cy="8229600"/>
          </a:xfrm>
          <a:prstGeom prst="rect">
            <a:avLst/>
          </a:prstGeom>
        </p:spPr>
      </p:pic>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10" name="Title 1"/>
          <p:cNvSpPr>
            <a:spLocks noGrp="1"/>
          </p:cNvSpPr>
          <p:nvPr>
            <p:ph type="title"/>
          </p:nvPr>
        </p:nvSpPr>
        <p:spPr>
          <a:xfrm>
            <a:off x="548640" y="2589430"/>
            <a:ext cx="10660674" cy="1127019"/>
          </a:xfrm>
        </p:spPr>
        <p:txBody>
          <a:bodyPr anchor="ctr" anchorCtr="0">
            <a:noAutofit/>
          </a:bodyPr>
          <a:lstStyle>
            <a:lvl1pPr algn="l">
              <a:defRPr sz="64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548640" y="3716448"/>
            <a:ext cx="6380480" cy="792480"/>
          </a:xfrm>
          <a:prstGeom prst="rect">
            <a:avLst/>
          </a:prstGeom>
        </p:spPr>
        <p:txBody>
          <a:bodyPr/>
          <a:lstStyle/>
          <a:p>
            <a:pPr lvl="0"/>
            <a:r>
              <a:rPr lang="en-US"/>
              <a:t>Click to 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9021879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14630400" cy="8229600"/>
          </a:xfrm>
          <a:prstGeom prst="rect">
            <a:avLst/>
          </a:prstGeom>
        </p:spPr>
      </p:pic>
      <p:sp>
        <p:nvSpPr>
          <p:cNvPr id="2" name="Title 1"/>
          <p:cNvSpPr>
            <a:spLocks noGrp="1"/>
          </p:cNvSpPr>
          <p:nvPr>
            <p:ph type="title" hasCustomPrompt="1"/>
          </p:nvPr>
        </p:nvSpPr>
        <p:spPr>
          <a:xfrm>
            <a:off x="548640" y="2481329"/>
            <a:ext cx="12435840" cy="1634490"/>
          </a:xfrm>
        </p:spPr>
        <p:txBody>
          <a:bodyPr anchor="ctr">
            <a:noAutofit/>
          </a:bodyPr>
          <a:lstStyle>
            <a:lvl1pPr algn="l">
              <a:defRPr sz="6400"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548640" y="4115820"/>
            <a:ext cx="5892800" cy="693419"/>
          </a:xfrm>
          <a:prstGeom prst="rect">
            <a:avLst/>
          </a:prstGeom>
        </p:spPr>
        <p:txBody>
          <a:bodyPr>
            <a:normAutofit/>
          </a:bodyPr>
          <a:lstStyle>
            <a:lvl1pPr marL="0" indent="0" algn="l">
              <a:buNone/>
              <a:defRPr sz="2600" baseline="0"/>
            </a:lvl1pPr>
          </a:lstStyle>
          <a:p>
            <a:pPr lvl="0"/>
            <a:r>
              <a:rPr lang="en-US"/>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8EC9990E-A3D8-4641-B99A-B31E88C6D0B8}"/>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3947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p>
            <a:r>
              <a:rPr lang="en-US"/>
              <a:t>Click to edit Master title style</a:t>
            </a:r>
            <a:endParaRPr lang="en-US" dirty="0"/>
          </a:p>
        </p:txBody>
      </p:sp>
    </p:spTree>
    <p:extLst>
      <p:ext uri="{BB962C8B-B14F-4D97-AF65-F5344CB8AC3E}">
        <p14:creationId xmlns:p14="http://schemas.microsoft.com/office/powerpoint/2010/main" val="587766233"/>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able_of_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5648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7" name="TextBox 6">
            <a:extLst>
              <a:ext uri="{FF2B5EF4-FFF2-40B4-BE49-F238E27FC236}">
                <a16:creationId xmlns:a16="http://schemas.microsoft.com/office/drawing/2014/main" id="{ACF59969-BB76-0545-A5CB-3D34504EB147}"/>
              </a:ext>
            </a:extLst>
          </p:cNvPr>
          <p:cNvSpPr txBox="1"/>
          <p:nvPr userDrawn="1"/>
        </p:nvSpPr>
        <p:spPr>
          <a:xfrm>
            <a:off x="538863" y="7695476"/>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3293881901"/>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7071359" y="7408544"/>
            <a:ext cx="3413761" cy="43815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184561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7963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20641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2827" cy="1079598"/>
          </a:xfrm>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75176510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_OneSpeaker">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4630402"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89564736"/>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4630402"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1459"/>
          </a:xfrm>
          <a:prstGeom prst="rect">
            <a:avLst/>
          </a:prstGeom>
        </p:spPr>
      </p:pic>
      <p:sp>
        <p:nvSpPr>
          <p:cNvPr id="8" name="TextBox 7">
            <a:extLst>
              <a:ext uri="{FF2B5EF4-FFF2-40B4-BE49-F238E27FC236}">
                <a16:creationId xmlns:a16="http://schemas.microsoft.com/office/drawing/2014/main" id="{F9D47D4A-FB0D-BE48-ADF8-B8DECA8916C1}"/>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379706991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8447213"/>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4630400" cy="8229600"/>
          </a:xfrm>
          <a:prstGeom prst="rect">
            <a:avLst/>
          </a:prstGeom>
          <a:ln>
            <a:noFill/>
          </a:ln>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a:t>Click to edit Master text styles</a:t>
            </a:r>
          </a:p>
        </p:txBody>
      </p:sp>
    </p:spTree>
    <p:extLst>
      <p:ext uri="{BB962C8B-B14F-4D97-AF65-F5344CB8AC3E}">
        <p14:creationId xmlns:p14="http://schemas.microsoft.com/office/powerpoint/2010/main" val="721555327"/>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4630400" cy="8229600"/>
          </a:xfrm>
          <a:prstGeom prst="rect">
            <a:avLst/>
          </a:prstGeom>
          <a:ln>
            <a:noFill/>
          </a:ln>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8A2B94E5-EC77-5143-891C-94FF7C49B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Tree>
    <p:extLst>
      <p:ext uri="{BB962C8B-B14F-4D97-AF65-F5344CB8AC3E}">
        <p14:creationId xmlns:p14="http://schemas.microsoft.com/office/powerpoint/2010/main" val="3328230398"/>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2"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9" name="TextBox 8">
            <a:extLst>
              <a:ext uri="{FF2B5EF4-FFF2-40B4-BE49-F238E27FC236}">
                <a16:creationId xmlns:a16="http://schemas.microsoft.com/office/drawing/2014/main" id="{A7A5C8A9-88F8-344F-882F-87878685B257}"/>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305496502"/>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_Slide_Orang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2"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73141658-2646-1048-A1DE-3FB40A06912B}"/>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831411358"/>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6FEF9E69-433E-DC4C-824E-7F476DC4478C}"/>
              </a:ext>
            </a:extLst>
          </p:cNvPr>
          <p:cNvSpPr txBox="1"/>
          <p:nvPr userDrawn="1"/>
        </p:nvSpPr>
        <p:spPr>
          <a:xfrm>
            <a:off x="538863" y="7683901"/>
            <a:ext cx="7115490" cy="344710"/>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a:t>
            </a:r>
          </a:p>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4137277434"/>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2035558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4630400" cy="8229600"/>
          </a:xfrm>
          <a:prstGeom prst="rect">
            <a:avLst/>
          </a:prstGeom>
          <a:ln>
            <a:noFill/>
          </a:ln>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a:t>Click to edit Master text styles</a:t>
            </a:r>
          </a:p>
        </p:txBody>
      </p:sp>
    </p:spTree>
    <p:extLst>
      <p:ext uri="{BB962C8B-B14F-4D97-AF65-F5344CB8AC3E}">
        <p14:creationId xmlns:p14="http://schemas.microsoft.com/office/powerpoint/2010/main" val="81107999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2255862"/>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r>
              <a:rPr lang="en-US"/>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742111813"/>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r>
              <a:rPr lang="en-US"/>
              <a:t>Click icon to add picture</a:t>
            </a:r>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r>
              <a:rPr lang="en-US"/>
              <a:t>Click icon to add picture</a:t>
            </a:r>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r>
              <a:rPr lang="en-US"/>
              <a:t>Click icon to add picture</a:t>
            </a:r>
          </a:p>
        </p:txBody>
      </p:sp>
    </p:spTree>
    <p:extLst>
      <p:ext uri="{BB962C8B-B14F-4D97-AF65-F5344CB8AC3E}">
        <p14:creationId xmlns:p14="http://schemas.microsoft.com/office/powerpoint/2010/main" val="93771608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r>
              <a:rPr lang="en-US"/>
              <a:t>Click icon to add picture</a:t>
            </a:r>
          </a:p>
        </p:txBody>
      </p:sp>
    </p:spTree>
    <p:extLst>
      <p:ext uri="{BB962C8B-B14F-4D97-AF65-F5344CB8AC3E}">
        <p14:creationId xmlns:p14="http://schemas.microsoft.com/office/powerpoint/2010/main" val="1460447958"/>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r>
              <a:rPr lang="en-US"/>
              <a:t>Click icon to add picture</a:t>
            </a:r>
          </a:p>
        </p:txBody>
      </p:sp>
    </p:spTree>
    <p:extLst>
      <p:ext uri="{BB962C8B-B14F-4D97-AF65-F5344CB8AC3E}">
        <p14:creationId xmlns:p14="http://schemas.microsoft.com/office/powerpoint/2010/main" val="1026717718"/>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r>
              <a:rPr lang="en-US"/>
              <a:t>Click icon to add picture</a:t>
            </a:r>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90682226"/>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249680"/>
            <a:ext cx="14630400" cy="622808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9447360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a:t>Click to edit Master title style</a:t>
            </a:r>
            <a:endParaRPr lang="en-US" dirty="0"/>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3399906279"/>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a:solidFill>
                  <a:schemeClr val="tx1"/>
                </a:solidFill>
              </a:defRPr>
            </a:lvl1pPr>
          </a:lstStyle>
          <a:p>
            <a:r>
              <a:rPr lang="en-US"/>
              <a:t>Click to edit Master title style</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r>
              <a:rPr lang="en-US"/>
              <a:t>Click icon to add table</a:t>
            </a:r>
            <a:endParaRPr lang="en-US" dirty="0"/>
          </a:p>
        </p:txBody>
      </p:sp>
    </p:spTree>
    <p:extLst>
      <p:ext uri="{BB962C8B-B14F-4D97-AF65-F5344CB8AC3E}">
        <p14:creationId xmlns:p14="http://schemas.microsoft.com/office/powerpoint/2010/main" val="1169802318"/>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a:solidFill>
                  <a:schemeClr val="tx1"/>
                </a:solidFill>
              </a:defRPr>
            </a:lvl1pPr>
          </a:lstStyle>
          <a:p>
            <a:r>
              <a:rPr lang="en-US"/>
              <a:t>Click to edit Master title style</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80440170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14630400" cy="8229600"/>
          </a:xfrm>
          <a:prstGeom prst="rect">
            <a:avLst/>
          </a:prstGeom>
          <a:ln>
            <a:noFill/>
          </a:ln>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8A2B94E5-EC77-5143-891C-94FF7C49B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Tree>
    <p:extLst>
      <p:ext uri="{BB962C8B-B14F-4D97-AF65-F5344CB8AC3E}">
        <p14:creationId xmlns:p14="http://schemas.microsoft.com/office/powerpoint/2010/main" val="3393087061"/>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1029111762"/>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122352371"/>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p>
            <a:r>
              <a:rPr lang="en-US"/>
              <a:t>Click to edit Master title style</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3558496564"/>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14630400" cy="8229600"/>
          </a:xfrm>
          <a:prstGeom prst="rect">
            <a:avLst/>
          </a:prstGeom>
        </p:spPr>
      </p:pic>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10" name="Title 1"/>
          <p:cNvSpPr>
            <a:spLocks noGrp="1"/>
          </p:cNvSpPr>
          <p:nvPr>
            <p:ph type="title"/>
          </p:nvPr>
        </p:nvSpPr>
        <p:spPr>
          <a:xfrm>
            <a:off x="548640" y="2589430"/>
            <a:ext cx="10660674" cy="1127019"/>
          </a:xfrm>
        </p:spPr>
        <p:txBody>
          <a:bodyPr anchor="ctr" anchorCtr="0">
            <a:noAutofit/>
          </a:bodyPr>
          <a:lstStyle>
            <a:lvl1pPr algn="l">
              <a:defRPr sz="64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548640" y="3716448"/>
            <a:ext cx="6380480" cy="792480"/>
          </a:xfrm>
          <a:prstGeom prst="rect">
            <a:avLst/>
          </a:prstGeom>
        </p:spPr>
        <p:txBody>
          <a:bodyPr/>
          <a:lstStyle/>
          <a:p>
            <a:pPr lvl="0"/>
            <a:r>
              <a:rPr lang="en-US"/>
              <a:t>Click to 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1" name="TextBox 10">
            <a:extLst>
              <a:ext uri="{FF2B5EF4-FFF2-40B4-BE49-F238E27FC236}">
                <a16:creationId xmlns:a16="http://schemas.microsoft.com/office/drawing/2014/main" id="{F8B67D2B-BBD1-B546-A8C7-1FAD2B60374A}"/>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60087879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hank_You">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14630400" cy="8229600"/>
          </a:xfrm>
          <a:prstGeom prst="rect">
            <a:avLst/>
          </a:prstGeom>
        </p:spPr>
      </p:pic>
      <p:sp>
        <p:nvSpPr>
          <p:cNvPr id="2" name="Title 1"/>
          <p:cNvSpPr>
            <a:spLocks noGrp="1"/>
          </p:cNvSpPr>
          <p:nvPr>
            <p:ph type="title" hasCustomPrompt="1"/>
          </p:nvPr>
        </p:nvSpPr>
        <p:spPr>
          <a:xfrm>
            <a:off x="548640" y="2481329"/>
            <a:ext cx="12435840" cy="1634490"/>
          </a:xfrm>
        </p:spPr>
        <p:txBody>
          <a:bodyPr anchor="ctr">
            <a:noAutofit/>
          </a:bodyPr>
          <a:lstStyle>
            <a:lvl1pPr algn="l">
              <a:defRPr sz="6400" b="1" cap="none">
                <a:solidFill>
                  <a:schemeClr val="tx1"/>
                </a:solidFill>
              </a:defRPr>
            </a:lvl1pPr>
          </a:lstStyle>
          <a:p>
            <a:r>
              <a:rPr lang="en-US" dirty="0"/>
              <a:t>Thank you!</a:t>
            </a:r>
          </a:p>
        </p:txBody>
      </p:sp>
      <p:sp>
        <p:nvSpPr>
          <p:cNvPr id="3" name="Text Placeholder 11"/>
          <p:cNvSpPr>
            <a:spLocks noGrp="1"/>
          </p:cNvSpPr>
          <p:nvPr>
            <p:ph type="body" sz="quarter" idx="10"/>
          </p:nvPr>
        </p:nvSpPr>
        <p:spPr>
          <a:xfrm>
            <a:off x="548640" y="4115820"/>
            <a:ext cx="5892800" cy="693419"/>
          </a:xfrm>
          <a:prstGeom prst="rect">
            <a:avLst/>
          </a:prstGeom>
        </p:spPr>
        <p:txBody>
          <a:bodyPr>
            <a:normAutofit/>
          </a:bodyPr>
          <a:lstStyle>
            <a:lvl1pPr marL="0" indent="0" algn="l">
              <a:buNone/>
              <a:defRPr sz="2600" baseline="0"/>
            </a:lvl1pPr>
          </a:lstStyle>
          <a:p>
            <a:pPr lvl="0"/>
            <a:r>
              <a:rPr lang="en-US"/>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8EC9990E-A3D8-4641-B99A-B31E88C6D0B8}"/>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3810570972"/>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p>
            <a:r>
              <a:rPr lang="en-US"/>
              <a:t>Click to edit Master title style</a:t>
            </a:r>
            <a:endParaRPr lang="en-US" dirty="0"/>
          </a:p>
        </p:txBody>
      </p:sp>
    </p:spTree>
    <p:extLst>
      <p:ext uri="{BB962C8B-B14F-4D97-AF65-F5344CB8AC3E}">
        <p14:creationId xmlns:p14="http://schemas.microsoft.com/office/powerpoint/2010/main" val="2130077242"/>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able_of_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9479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7" name="TextBox 6">
            <a:extLst>
              <a:ext uri="{FF2B5EF4-FFF2-40B4-BE49-F238E27FC236}">
                <a16:creationId xmlns:a16="http://schemas.microsoft.com/office/drawing/2014/main" id="{ACF59969-BB76-0545-A5CB-3D34504EB147}"/>
              </a:ext>
            </a:extLst>
          </p:cNvPr>
          <p:cNvSpPr txBox="1"/>
          <p:nvPr userDrawn="1"/>
        </p:nvSpPr>
        <p:spPr>
          <a:xfrm>
            <a:off x="538863" y="7695476"/>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2863497634"/>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7071359" y="7408544"/>
            <a:ext cx="3413761" cy="43815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28625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563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2"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9" name="TextBox 8">
            <a:extLst>
              <a:ext uri="{FF2B5EF4-FFF2-40B4-BE49-F238E27FC236}">
                <a16:creationId xmlns:a16="http://schemas.microsoft.com/office/drawing/2014/main" id="{A7A5C8A9-88F8-344F-882F-87878685B257}"/>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Tree>
    <p:extLst>
      <p:ext uri="{BB962C8B-B14F-4D97-AF65-F5344CB8AC3E}">
        <p14:creationId xmlns:p14="http://schemas.microsoft.com/office/powerpoint/2010/main" val="421960379"/>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323850" y="347413"/>
            <a:ext cx="13982827" cy="1079598"/>
          </a:xfrm>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0301995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_Slide_Orang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2"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73141658-2646-1048-A1DE-3FB40A06912B}"/>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411375373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
        <p:nvSpPr>
          <p:cNvPr id="8" name="TextBox 7">
            <a:extLst>
              <a:ext uri="{FF2B5EF4-FFF2-40B4-BE49-F238E27FC236}">
                <a16:creationId xmlns:a16="http://schemas.microsoft.com/office/drawing/2014/main" id="{6FEF9E69-433E-DC4C-824E-7F476DC447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spTree>
    <p:extLst>
      <p:ext uri="{BB962C8B-B14F-4D97-AF65-F5344CB8AC3E}">
        <p14:creationId xmlns:p14="http://schemas.microsoft.com/office/powerpoint/2010/main" val="1776562427"/>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5094150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image" Target="../media/image1.pn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pic>
        <p:nvPicPr>
          <p:cNvPr id="7" name="Picture 6"/>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Tree>
    <p:extLst>
      <p:ext uri="{BB962C8B-B14F-4D97-AF65-F5344CB8AC3E}">
        <p14:creationId xmlns:p14="http://schemas.microsoft.com/office/powerpoint/2010/main" val="1883585950"/>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Lst>
  <p:txStyles>
    <p:titleStyle>
      <a:lvl1pPr algn="l" defTabSz="731520" rtl="0" eaLnBrk="1" latinLnBrk="0" hangingPunct="1">
        <a:spcBef>
          <a:spcPct val="0"/>
        </a:spcBef>
        <a:buNone/>
        <a:defRPr sz="3800" b="1" i="0" kern="1200">
          <a:solidFill>
            <a:schemeClr val="tx1"/>
          </a:solidFill>
          <a:latin typeface="+mj-lt"/>
          <a:ea typeface="+mj-ea"/>
          <a:cs typeface="Amazon Ember Regular" charset="0"/>
        </a:defRPr>
      </a:lvl1pPr>
    </p:titleStyle>
    <p:body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guide id="4" orient="horz" pos="462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a:t>
            </a:r>
            <a:r>
              <a:rPr lang="en-US" sz="1120" b="0" i="0" dirty="0" smtClean="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2021, </a:t>
            </a: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Amazon Web Services, Inc. or its Affiliates. </a:t>
            </a:r>
          </a:p>
        </p:txBody>
      </p:sp>
      <p:pic>
        <p:nvPicPr>
          <p:cNvPr id="7" name="Picture 6"/>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3349519" y="7531058"/>
            <a:ext cx="709381" cy="424102"/>
          </a:xfrm>
          <a:prstGeom prst="rect">
            <a:avLst/>
          </a:prstGeom>
        </p:spPr>
      </p:pic>
    </p:spTree>
    <p:extLst>
      <p:ext uri="{BB962C8B-B14F-4D97-AF65-F5344CB8AC3E}">
        <p14:creationId xmlns:p14="http://schemas.microsoft.com/office/powerpoint/2010/main" val="103416097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Lst>
  <p:txStyles>
    <p:titleStyle>
      <a:lvl1pPr algn="l" defTabSz="731520" rtl="0" eaLnBrk="1" latinLnBrk="0" hangingPunct="1">
        <a:spcBef>
          <a:spcPct val="0"/>
        </a:spcBef>
        <a:buNone/>
        <a:defRPr sz="3800" b="1" i="0" kern="1200">
          <a:solidFill>
            <a:schemeClr val="tx1"/>
          </a:solidFill>
          <a:latin typeface="+mj-lt"/>
          <a:ea typeface="+mj-ea"/>
          <a:cs typeface="Amazon Ember Regular" charset="0"/>
        </a:defRPr>
      </a:lvl1pPr>
    </p:titleStyle>
    <p:bodyStyle>
      <a:lvl1pPr marL="0" indent="0" algn="l" defTabSz="731520" rtl="0" eaLnBrk="1" latinLnBrk="0" hangingPunct="1">
        <a:spcBef>
          <a:spcPct val="20000"/>
        </a:spcBef>
        <a:buFontTx/>
        <a:buNone/>
        <a:defRPr sz="2900" b="0" i="0" kern="1200">
          <a:solidFill>
            <a:schemeClr val="tx1"/>
          </a:solidFill>
          <a:latin typeface="+mn-lt"/>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n-lt"/>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n-lt"/>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n-lt"/>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n-lt"/>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
          <p15:clr>
            <a:srgbClr val="F26B43"/>
          </p15:clr>
        </p15:guide>
        <p15:guide id="2" pos="8856">
          <p15:clr>
            <a:srgbClr val="F26B43"/>
          </p15:clr>
        </p15:guide>
        <p15:guide id="3" orient="horz" pos="1032">
          <p15:clr>
            <a:srgbClr val="F26B43"/>
          </p15:clr>
        </p15:guide>
        <p15:guide id="4" orient="horz" pos="462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endParaRPr lang="en-US" dirty="0"/>
          </a:p>
        </p:txBody>
      </p:sp>
      <p:sp>
        <p:nvSpPr>
          <p:cNvPr id="6" name="Text Placeholder 5">
            <a:extLst>
              <a:ext uri="{FF2B5EF4-FFF2-40B4-BE49-F238E27FC236}">
                <a16:creationId xmlns:a16="http://schemas.microsoft.com/office/drawing/2014/main" id="{2BA8BA0C-6B58-4AEA-AD86-1E2B61410A7B}"/>
              </a:ext>
            </a:extLst>
          </p:cNvPr>
          <p:cNvSpPr>
            <a:spLocks noGrp="1"/>
          </p:cNvSpPr>
          <p:nvPr>
            <p:ph type="body" sz="quarter" idx="12"/>
          </p:nvPr>
        </p:nvSpPr>
        <p:spPr/>
        <p:txBody>
          <a:bodyPr/>
          <a:lstStyle/>
          <a:p>
            <a:r>
              <a:rPr lang="en-US" sz="5400" dirty="0" smtClean="0"/>
              <a:t>Mobilize</a:t>
            </a:r>
            <a:endParaRPr lang="en-US" sz="5400" dirty="0"/>
          </a:p>
        </p:txBody>
      </p:sp>
      <p:sp>
        <p:nvSpPr>
          <p:cNvPr id="2" name="Text Placeholder 1">
            <a:extLst>
              <a:ext uri="{FF2B5EF4-FFF2-40B4-BE49-F238E27FC236}">
                <a16:creationId xmlns:a16="http://schemas.microsoft.com/office/drawing/2014/main" id="{38CED3E9-679C-452E-A05D-FB817A69D487}"/>
              </a:ext>
            </a:extLst>
          </p:cNvPr>
          <p:cNvSpPr>
            <a:spLocks noGrp="1"/>
          </p:cNvSpPr>
          <p:nvPr>
            <p:ph type="body" sz="quarter" idx="13"/>
          </p:nvPr>
        </p:nvSpPr>
        <p:spPr>
          <a:xfrm>
            <a:off x="548641" y="4253721"/>
            <a:ext cx="7670800" cy="1231243"/>
          </a:xfrm>
        </p:spPr>
        <p:txBody>
          <a:bodyPr/>
          <a:lstStyle/>
          <a:p>
            <a:r>
              <a:rPr lang="en-US" i="1" dirty="0" smtClean="0"/>
              <a:t>Reduce time to achieve business outcomes and build </a:t>
            </a:r>
            <a:r>
              <a:rPr lang="en-US" i="1" dirty="0"/>
              <a:t>the foundation for </a:t>
            </a:r>
            <a:r>
              <a:rPr lang="en-US" i="1" dirty="0" smtClean="0"/>
              <a:t>operational readiness</a:t>
            </a:r>
          </a:p>
        </p:txBody>
      </p:sp>
    </p:spTree>
    <p:extLst>
      <p:ext uri="{BB962C8B-B14F-4D97-AF65-F5344CB8AC3E}">
        <p14:creationId xmlns:p14="http://schemas.microsoft.com/office/powerpoint/2010/main" val="330344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Workstream</a:t>
            </a:r>
            <a:r>
              <a:rPr lang="en-US" dirty="0" smtClean="0"/>
              <a:t> Leads and Members</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10203381" y="5150596"/>
            <a:ext cx="3994484" cy="2031325"/>
          </a:xfrm>
          <a:prstGeom prst="rect">
            <a:avLst/>
          </a:prstGeom>
        </p:spPr>
        <p:txBody>
          <a:bodyPr wrap="square">
            <a:spAutoFit/>
          </a:bodyPr>
          <a:lstStyle/>
          <a:p>
            <a:pPr algn="ctr"/>
            <a:r>
              <a:rPr lang="en-US" sz="1800" dirty="0">
                <a:solidFill>
                  <a:srgbClr val="595A5D"/>
                </a:solidFill>
                <a:latin typeface="Amazon Ember Regular" charset="0"/>
              </a:rPr>
              <a:t>We work with the customer Executive Sponsor </a:t>
            </a:r>
            <a:r>
              <a:rPr lang="en-US" sz="1800" dirty="0" smtClean="0">
                <a:solidFill>
                  <a:srgbClr val="595A5D"/>
                </a:solidFill>
                <a:latin typeface="Amazon Ember Regular" charset="0"/>
              </a:rPr>
              <a:t>to </a:t>
            </a:r>
            <a:r>
              <a:rPr lang="en-US" sz="1800" dirty="0">
                <a:solidFill>
                  <a:srgbClr val="595A5D"/>
                </a:solidFill>
                <a:latin typeface="Amazon Ember Regular" charset="0"/>
              </a:rPr>
              <a:t>identify the core team of customer staff that will be single-threaded leaders for each </a:t>
            </a:r>
            <a:r>
              <a:rPr lang="en-US" sz="1800" dirty="0" err="1">
                <a:solidFill>
                  <a:srgbClr val="595A5D"/>
                </a:solidFill>
                <a:latin typeface="Amazon Ember Regular" charset="0"/>
              </a:rPr>
              <a:t>workstream</a:t>
            </a:r>
            <a:r>
              <a:rPr lang="en-US" sz="1800" dirty="0">
                <a:solidFill>
                  <a:srgbClr val="595A5D"/>
                </a:solidFill>
                <a:latin typeface="Amazon Ember Regular" charset="0"/>
              </a:rPr>
              <a:t> and will be available </a:t>
            </a:r>
            <a:r>
              <a:rPr lang="en-US" sz="1800" dirty="0" smtClean="0">
                <a:solidFill>
                  <a:srgbClr val="595A5D"/>
                </a:solidFill>
                <a:latin typeface="Amazon Ember Regular" charset="0"/>
              </a:rPr>
              <a:t>full-time, 3-5 </a:t>
            </a:r>
            <a:r>
              <a:rPr lang="en-US" sz="1800" dirty="0">
                <a:solidFill>
                  <a:srgbClr val="595A5D"/>
                </a:solidFill>
                <a:latin typeface="Amazon Ember Regular" charset="0"/>
              </a:rPr>
              <a:t>days per </a:t>
            </a:r>
            <a:r>
              <a:rPr lang="en-US" sz="1800" dirty="0" smtClean="0">
                <a:solidFill>
                  <a:srgbClr val="595A5D"/>
                </a:solidFill>
                <a:latin typeface="Amazon Ember Regular" charset="0"/>
              </a:rPr>
              <a:t>week, </a:t>
            </a:r>
            <a:r>
              <a:rPr lang="en-US" sz="1800" dirty="0">
                <a:solidFill>
                  <a:srgbClr val="595A5D"/>
                </a:solidFill>
                <a:latin typeface="Amazon Ember Regular" charset="0"/>
              </a:rPr>
              <a:t>throughout the entire engagement. </a:t>
            </a:r>
          </a:p>
        </p:txBody>
      </p:sp>
      <p:pic>
        <p:nvPicPr>
          <p:cNvPr id="20" name="Picture 19"/>
          <p:cNvPicPr>
            <a:picLocks noChangeAspect="1"/>
          </p:cNvPicPr>
          <p:nvPr/>
        </p:nvPicPr>
        <p:blipFill rotWithShape="1">
          <a:blip r:embed="rId3"/>
          <a:srcRect t="18095"/>
          <a:stretch/>
        </p:blipFill>
        <p:spPr>
          <a:xfrm>
            <a:off x="289241" y="1454226"/>
            <a:ext cx="9367456" cy="5727695"/>
          </a:xfrm>
          <a:prstGeom prst="rect">
            <a:avLst/>
          </a:prstGeom>
          <a:ln>
            <a:solidFill>
              <a:schemeClr val="bg1">
                <a:lumMod val="75000"/>
              </a:schemeClr>
            </a:solidFill>
          </a:ln>
          <a:effectLst>
            <a:outerShdw blurRad="50800" dist="254000" dir="2700000" algn="tl" rotWithShape="0">
              <a:prstClr val="black">
                <a:alpha val="40000"/>
              </a:prstClr>
            </a:outerShdw>
          </a:effectLst>
        </p:spPr>
      </p:pic>
    </p:spTree>
    <p:extLst>
      <p:ext uri="{BB962C8B-B14F-4D97-AF65-F5344CB8AC3E}">
        <p14:creationId xmlns:p14="http://schemas.microsoft.com/office/powerpoint/2010/main" val="10795312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&amp; Weekly Sprints </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pic>
        <p:nvPicPr>
          <p:cNvPr id="2" name="Picture 1"/>
          <p:cNvPicPr>
            <a:picLocks noChangeAspect="1"/>
          </p:cNvPicPr>
          <p:nvPr/>
        </p:nvPicPr>
        <p:blipFill>
          <a:blip r:embed="rId3"/>
          <a:stretch>
            <a:fillRect/>
          </a:stretch>
        </p:blipFill>
        <p:spPr>
          <a:xfrm>
            <a:off x="516891" y="1529381"/>
            <a:ext cx="13573758" cy="4843874"/>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4" name="Rectangle 3"/>
          <p:cNvSpPr/>
          <p:nvPr/>
        </p:nvSpPr>
        <p:spPr>
          <a:xfrm>
            <a:off x="516891" y="6661765"/>
            <a:ext cx="13573758" cy="646331"/>
          </a:xfrm>
          <a:prstGeom prst="rect">
            <a:avLst/>
          </a:prstGeom>
        </p:spPr>
        <p:txBody>
          <a:bodyPr wrap="square">
            <a:spAutoFit/>
          </a:bodyPr>
          <a:lstStyle/>
          <a:p>
            <a:pPr algn="ctr"/>
            <a:r>
              <a:rPr lang="en-US" sz="1800" dirty="0" smtClean="0">
                <a:solidFill>
                  <a:srgbClr val="595A5D"/>
                </a:solidFill>
                <a:latin typeface="Amazon Ember Regular" charset="0"/>
              </a:rPr>
              <a:t>Mobilize occurs in one </a:t>
            </a:r>
            <a:r>
              <a:rPr lang="en-US" sz="1800" dirty="0">
                <a:solidFill>
                  <a:srgbClr val="595A5D"/>
                </a:solidFill>
                <a:latin typeface="Amazon Ember Regular" charset="0"/>
              </a:rPr>
              <a:t>week </a:t>
            </a:r>
            <a:r>
              <a:rPr lang="en-US" sz="1800" dirty="0" smtClean="0">
                <a:solidFill>
                  <a:srgbClr val="595A5D"/>
                </a:solidFill>
                <a:latin typeface="Amazon Ember Regular" charset="0"/>
              </a:rPr>
              <a:t>sprints, where </a:t>
            </a:r>
            <a:r>
              <a:rPr lang="en-US" sz="1800" dirty="0">
                <a:solidFill>
                  <a:srgbClr val="595A5D"/>
                </a:solidFill>
                <a:latin typeface="Amazon Ember Regular" charset="0"/>
              </a:rPr>
              <a:t>the sprint cycle starts/ends </a:t>
            </a:r>
            <a:r>
              <a:rPr lang="en-US" sz="1800" dirty="0" smtClean="0">
                <a:solidFill>
                  <a:srgbClr val="595A5D"/>
                </a:solidFill>
                <a:latin typeface="Amazon Ember Regular" charset="0"/>
              </a:rPr>
              <a:t>mid-week. </a:t>
            </a:r>
            <a:r>
              <a:rPr lang="en-US" sz="1800" dirty="0">
                <a:solidFill>
                  <a:srgbClr val="595A5D"/>
                </a:solidFill>
                <a:latin typeface="Amazon Ember Regular" charset="0"/>
              </a:rPr>
              <a:t>Online tools are used for all sprint ceremonies which are executed via remote collaboration tools that allow for participant video, screen sharing, and session </a:t>
            </a:r>
            <a:r>
              <a:rPr lang="en-US" sz="1800" dirty="0" smtClean="0">
                <a:solidFill>
                  <a:srgbClr val="595A5D"/>
                </a:solidFill>
                <a:latin typeface="Amazon Ember Regular" charset="0"/>
              </a:rPr>
              <a:t>recording.  </a:t>
            </a:r>
            <a:endParaRPr lang="en-US" sz="1800" dirty="0">
              <a:solidFill>
                <a:srgbClr val="595A5D"/>
              </a:solidFill>
            </a:endParaRPr>
          </a:p>
        </p:txBody>
      </p:sp>
    </p:spTree>
    <p:extLst>
      <p:ext uri="{BB962C8B-B14F-4D97-AF65-F5344CB8AC3E}">
        <p14:creationId xmlns:p14="http://schemas.microsoft.com/office/powerpoint/2010/main" val="14473952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Agile Compliance Board</a:t>
            </a:r>
            <a:endParaRPr lang="en-US" dirty="0"/>
          </a:p>
        </p:txBody>
      </p:sp>
      <p:pic>
        <p:nvPicPr>
          <p:cNvPr id="4" name="Picture 3"/>
          <p:cNvPicPr>
            <a:picLocks noChangeAspect="1"/>
          </p:cNvPicPr>
          <p:nvPr/>
        </p:nvPicPr>
        <p:blipFill>
          <a:blip r:embed="rId3"/>
          <a:stretch>
            <a:fillRect/>
          </a:stretch>
        </p:blipFill>
        <p:spPr>
          <a:xfrm>
            <a:off x="220398" y="1508539"/>
            <a:ext cx="11375418" cy="5648752"/>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0" name="Rectangle 19"/>
          <p:cNvSpPr/>
          <p:nvPr/>
        </p:nvSpPr>
        <p:spPr>
          <a:xfrm>
            <a:off x="11833470" y="5402965"/>
            <a:ext cx="2796930" cy="1754326"/>
          </a:xfrm>
          <a:prstGeom prst="rect">
            <a:avLst/>
          </a:prstGeom>
        </p:spPr>
        <p:txBody>
          <a:bodyPr wrap="square">
            <a:spAutoFit/>
          </a:bodyPr>
          <a:lstStyle/>
          <a:p>
            <a:pPr algn="ctr"/>
            <a:r>
              <a:rPr lang="en-US" sz="1800" dirty="0" smtClean="0">
                <a:solidFill>
                  <a:srgbClr val="595A5D"/>
                </a:solidFill>
                <a:latin typeface="Amazon Ember Regular" charset="0"/>
              </a:rPr>
              <a:t>Small, agile teams focused on security compliance. Security controls and justifications are tracked as tickets in weekly sprint cycles. </a:t>
            </a:r>
            <a:endParaRPr lang="en-US" sz="1800" dirty="0">
              <a:solidFill>
                <a:srgbClr val="595A5D"/>
              </a:solidFill>
              <a:latin typeface="Amazon Ember Regular" charset="0"/>
            </a:endParaRPr>
          </a:p>
        </p:txBody>
      </p:sp>
    </p:spTree>
    <p:extLst>
      <p:ext uri="{BB962C8B-B14F-4D97-AF65-F5344CB8AC3E}">
        <p14:creationId xmlns:p14="http://schemas.microsoft.com/office/powerpoint/2010/main" val="38493766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Persistent Chat &amp; No Email </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pic>
        <p:nvPicPr>
          <p:cNvPr id="20" name="Picture 19"/>
          <p:cNvPicPr>
            <a:picLocks noChangeAspect="1"/>
          </p:cNvPicPr>
          <p:nvPr/>
        </p:nvPicPr>
        <p:blipFill>
          <a:blip r:embed="rId4"/>
          <a:stretch>
            <a:fillRect/>
          </a:stretch>
        </p:blipFill>
        <p:spPr>
          <a:xfrm>
            <a:off x="548640" y="1800740"/>
            <a:ext cx="3901778" cy="2758679"/>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21" name="TextBox 20"/>
          <p:cNvSpPr txBox="1"/>
          <p:nvPr/>
        </p:nvSpPr>
        <p:spPr>
          <a:xfrm>
            <a:off x="5474293" y="1709300"/>
            <a:ext cx="7792720" cy="5632311"/>
          </a:xfrm>
          <a:prstGeom prst="rect">
            <a:avLst/>
          </a:prstGeom>
          <a:noFill/>
        </p:spPr>
        <p:txBody>
          <a:bodyPr wrap="square" rtlCol="0">
            <a:spAutoFit/>
          </a:bodyPr>
          <a:lstStyle/>
          <a:p>
            <a:r>
              <a:rPr lang="en-US" sz="2400" dirty="0">
                <a:solidFill>
                  <a:srgbClr val="1B2431"/>
                </a:solidFill>
              </a:rPr>
              <a:t>Ground Rules and Team </a:t>
            </a:r>
            <a:r>
              <a:rPr lang="en-US" sz="2400" dirty="0" smtClean="0">
                <a:solidFill>
                  <a:srgbClr val="1B2431"/>
                </a:solidFill>
              </a:rPr>
              <a:t>Norms are established </a:t>
            </a:r>
            <a:r>
              <a:rPr lang="en-US" sz="2400" dirty="0">
                <a:solidFill>
                  <a:srgbClr val="1B2431"/>
                </a:solidFill>
              </a:rPr>
              <a:t>with the Customer Executive </a:t>
            </a:r>
            <a:r>
              <a:rPr lang="en-US" sz="2400" dirty="0" smtClean="0">
                <a:solidFill>
                  <a:srgbClr val="1B2431"/>
                </a:solidFill>
              </a:rPr>
              <a:t>Sponsor. </a:t>
            </a:r>
            <a:endParaRPr lang="en-US" sz="2400" dirty="0" smtClean="0">
              <a:solidFill>
                <a:srgbClr val="1B2431"/>
              </a:solidFill>
              <a:latin typeface="Amazon Ember" panose="020B0603020204020204" pitchFamily="34" charset="0"/>
            </a:endParaRPr>
          </a:p>
          <a:p>
            <a:endParaRPr lang="en-US" sz="2400" dirty="0">
              <a:solidFill>
                <a:srgbClr val="1B2431"/>
              </a:solidFill>
              <a:latin typeface="Amazon Ember" panose="020B0603020204020204" pitchFamily="34" charset="0"/>
            </a:endParaRPr>
          </a:p>
          <a:p>
            <a:pPr marL="342900" indent="-342900">
              <a:buFont typeface="Arial" panose="020B0604020202020204" pitchFamily="34" charset="0"/>
              <a:buChar char="•"/>
            </a:pPr>
            <a:r>
              <a:rPr lang="en-US" sz="2400" b="1" i="1" dirty="0" smtClean="0">
                <a:solidFill>
                  <a:srgbClr val="1B2431"/>
                </a:solidFill>
                <a:latin typeface="Amazon Ember" panose="020B0603020204020204" pitchFamily="34" charset="0"/>
              </a:rPr>
              <a:t>No Email </a:t>
            </a:r>
            <a:r>
              <a:rPr lang="en-US" sz="2400" dirty="0" smtClean="0">
                <a:solidFill>
                  <a:srgbClr val="1B2431"/>
                </a:solidFill>
                <a:latin typeface="Amazon Ember" panose="020B0603020204020204" pitchFamily="34" charset="0"/>
              </a:rPr>
              <a:t>Best Practice</a:t>
            </a:r>
            <a:endParaRPr lang="en-US" sz="2400" dirty="0" smtClean="0">
              <a:solidFill>
                <a:srgbClr val="232F3E"/>
              </a:solidFill>
              <a:latin typeface="Amazon Ember" panose="020B0603020204020204" pitchFamily="34" charset="0"/>
            </a:endParaRPr>
          </a:p>
          <a:p>
            <a:pPr marL="1074420" lvl="1" indent="-342900">
              <a:buFont typeface="Arial" panose="020B0604020202020204" pitchFamily="34" charset="0"/>
              <a:buChar char="•"/>
            </a:pPr>
            <a:r>
              <a:rPr lang="en-US" sz="2400" dirty="0">
                <a:solidFill>
                  <a:srgbClr val="232F3E"/>
                </a:solidFill>
                <a:latin typeface="Amazon Ember Regular" charset="0"/>
              </a:rPr>
              <a:t>All communications are conducted via persistent chat rooms/channels</a:t>
            </a:r>
          </a:p>
          <a:p>
            <a:pPr marL="1074420" lvl="1" indent="-342900">
              <a:buFont typeface="Arial" panose="020B0604020202020204" pitchFamily="34" charset="0"/>
              <a:buChar char="•"/>
            </a:pPr>
            <a:r>
              <a:rPr lang="en-US" sz="2400" dirty="0">
                <a:solidFill>
                  <a:srgbClr val="232F3E"/>
                </a:solidFill>
                <a:latin typeface="Amazon Ember Regular" charset="0"/>
              </a:rPr>
              <a:t>All documents are managed within the </a:t>
            </a:r>
            <a:r>
              <a:rPr lang="en-US" sz="2400" dirty="0" smtClean="0">
                <a:solidFill>
                  <a:srgbClr val="232F3E"/>
                </a:solidFill>
                <a:latin typeface="Amazon Ember Regular" charset="0"/>
              </a:rPr>
              <a:t>Knowledge Base</a:t>
            </a:r>
            <a:endParaRPr lang="en-US" sz="2400" dirty="0">
              <a:solidFill>
                <a:srgbClr val="232F3E"/>
              </a:solidFill>
              <a:latin typeface="Amazon Ember Regular" charset="0"/>
            </a:endParaRPr>
          </a:p>
          <a:p>
            <a:pPr marL="1074420" lvl="1" indent="-342900">
              <a:buFont typeface="Arial" panose="020B0604020202020204" pitchFamily="34" charset="0"/>
              <a:buChar char="•"/>
            </a:pPr>
            <a:r>
              <a:rPr lang="en-US" sz="2400" dirty="0">
                <a:solidFill>
                  <a:srgbClr val="232F3E"/>
                </a:solidFill>
                <a:latin typeface="Amazon Ember Regular" charset="0"/>
              </a:rPr>
              <a:t>All actions/activities are managed within the backlog tooling</a:t>
            </a:r>
          </a:p>
          <a:p>
            <a:pPr marL="1074420" lvl="1" indent="-342900">
              <a:buFont typeface="Arial" panose="020B0604020202020204" pitchFamily="34" charset="0"/>
              <a:buChar char="•"/>
            </a:pPr>
            <a:r>
              <a:rPr lang="en-US" sz="2400" dirty="0">
                <a:solidFill>
                  <a:srgbClr val="232F3E"/>
                </a:solidFill>
                <a:latin typeface="Amazon Ember Regular" charset="0"/>
              </a:rPr>
              <a:t>All decisions are managed within the IT Governance Decision </a:t>
            </a:r>
            <a:r>
              <a:rPr lang="en-US" sz="2400" dirty="0" smtClean="0">
                <a:solidFill>
                  <a:srgbClr val="232F3E"/>
                </a:solidFill>
                <a:latin typeface="Amazon Ember Regular" charset="0"/>
              </a:rPr>
              <a:t>Catalog</a:t>
            </a:r>
            <a:endParaRPr lang="en-US" sz="2400" dirty="0" smtClean="0">
              <a:solidFill>
                <a:srgbClr val="232F3E"/>
              </a:solidFill>
              <a:latin typeface="Amazon Ember" panose="020B0603020204020204" pitchFamily="34" charset="0"/>
            </a:endParaRPr>
          </a:p>
          <a:p>
            <a:pPr marL="342900" indent="-342900">
              <a:buFont typeface="Arial" panose="020B0604020202020204" pitchFamily="34" charset="0"/>
              <a:buChar char="•"/>
            </a:pPr>
            <a:endParaRPr lang="en-US" sz="2400" dirty="0" smtClean="0">
              <a:solidFill>
                <a:srgbClr val="1B2431"/>
              </a:solidFill>
              <a:latin typeface="Amazon Ember" panose="020B0603020204020204" pitchFamily="34" charset="0"/>
            </a:endParaRPr>
          </a:p>
          <a:p>
            <a:endParaRPr lang="en-US" sz="2400" dirty="0">
              <a:solidFill>
                <a:srgbClr val="1B2431"/>
              </a:solidFill>
              <a:latin typeface="Amazon Ember" panose="020B0603020204020204" pitchFamily="34" charset="0"/>
            </a:endParaRPr>
          </a:p>
          <a:p>
            <a:endParaRPr lang="en-US" sz="2400" dirty="0" smtClean="0">
              <a:solidFill>
                <a:srgbClr val="1B2431"/>
              </a:solidFill>
            </a:endParaRPr>
          </a:p>
        </p:txBody>
      </p:sp>
    </p:spTree>
    <p:extLst>
      <p:ext uri="{BB962C8B-B14F-4D97-AF65-F5344CB8AC3E}">
        <p14:creationId xmlns:p14="http://schemas.microsoft.com/office/powerpoint/2010/main" val="13898773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3082" y="1572546"/>
            <a:ext cx="10639714" cy="5274492"/>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4" name="Title 3"/>
          <p:cNvSpPr>
            <a:spLocks noGrp="1"/>
          </p:cNvSpPr>
          <p:nvPr>
            <p:ph type="title"/>
          </p:nvPr>
        </p:nvSpPr>
        <p:spPr/>
        <p:txBody>
          <a:bodyPr/>
          <a:lstStyle/>
          <a:p>
            <a:r>
              <a:rPr lang="en-US" dirty="0" smtClean="0"/>
              <a:t>Application Migration Board</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0" name="Rectangle 19"/>
          <p:cNvSpPr/>
          <p:nvPr/>
        </p:nvSpPr>
        <p:spPr>
          <a:xfrm>
            <a:off x="11057021" y="5402965"/>
            <a:ext cx="3573379" cy="1477328"/>
          </a:xfrm>
          <a:prstGeom prst="rect">
            <a:avLst/>
          </a:prstGeom>
        </p:spPr>
        <p:txBody>
          <a:bodyPr wrap="square">
            <a:spAutoFit/>
          </a:bodyPr>
          <a:lstStyle/>
          <a:p>
            <a:pPr algn="ctr"/>
            <a:r>
              <a:rPr lang="en-US" sz="1800" dirty="0" smtClean="0">
                <a:solidFill>
                  <a:srgbClr val="595A5D"/>
                </a:solidFill>
                <a:latin typeface="Amazon Ember Regular" charset="0"/>
              </a:rPr>
              <a:t>Mobilize pilots will establish mechanisms to manage, track, and report migrations. These methods are sustainable beyond the Mobilize engagement.  </a:t>
            </a:r>
            <a:endParaRPr lang="en-US" sz="1800" dirty="0">
              <a:solidFill>
                <a:srgbClr val="595A5D"/>
              </a:solidFill>
              <a:latin typeface="Amazon Ember Regular" charset="0"/>
            </a:endParaRPr>
          </a:p>
        </p:txBody>
      </p:sp>
    </p:spTree>
    <p:extLst>
      <p:ext uri="{BB962C8B-B14F-4D97-AF65-F5344CB8AC3E}">
        <p14:creationId xmlns:p14="http://schemas.microsoft.com/office/powerpoint/2010/main" val="8431256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Fully Automated CI/CD Product Pipelines</a:t>
            </a:r>
            <a:endParaRPr lang="en-US" dirty="0"/>
          </a:p>
        </p:txBody>
      </p:sp>
      <p:pic>
        <p:nvPicPr>
          <p:cNvPr id="5" name="Picture 4">
            <a:extLst>
              <a:ext uri="{FF2B5EF4-FFF2-40B4-BE49-F238E27FC236}">
                <a16:creationId xmlns:a16="http://schemas.microsoft.com/office/drawing/2014/main" id="{3592EF44-6ECE-654C-853C-EE7B0392476E}"/>
              </a:ext>
            </a:extLst>
          </p:cNvPr>
          <p:cNvPicPr>
            <a:picLocks noChangeAspect="1"/>
          </p:cNvPicPr>
          <p:nvPr/>
        </p:nvPicPr>
        <p:blipFill>
          <a:blip r:embed="rId2"/>
          <a:stretch>
            <a:fillRect/>
          </a:stretch>
        </p:blipFill>
        <p:spPr>
          <a:xfrm>
            <a:off x="2244404" y="1416522"/>
            <a:ext cx="10118732" cy="5746278"/>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6" name="Group 5">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7"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8" name="Group 7">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9"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Tree>
    <p:extLst>
      <p:ext uri="{BB962C8B-B14F-4D97-AF65-F5344CB8AC3E}">
        <p14:creationId xmlns:p14="http://schemas.microsoft.com/office/powerpoint/2010/main" val="2649222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Commitments Required</a:t>
            </a:r>
          </a:p>
        </p:txBody>
      </p:sp>
      <p:sp>
        <p:nvSpPr>
          <p:cNvPr id="3" name="Content Placeholder 2"/>
          <p:cNvSpPr>
            <a:spLocks noGrp="1"/>
          </p:cNvSpPr>
          <p:nvPr>
            <p:ph sz="half" idx="1"/>
          </p:nvPr>
        </p:nvSpPr>
        <p:spPr>
          <a:xfrm>
            <a:off x="2829930" y="1063439"/>
            <a:ext cx="11025768" cy="5431155"/>
          </a:xfrm>
        </p:spPr>
        <p:txBody>
          <a:bodyPr>
            <a:noAutofit/>
          </a:bodyPr>
          <a:lstStyle/>
          <a:p>
            <a:pPr>
              <a:tabLst>
                <a:tab pos="3146425" algn="l"/>
              </a:tabLst>
            </a:pPr>
            <a:r>
              <a:rPr lang="en-US" sz="2800" b="1" dirty="0" smtClean="0">
                <a:latin typeface="-apple-system"/>
              </a:rPr>
              <a:t>Executive Sponsorship</a:t>
            </a:r>
            <a:r>
              <a:rPr lang="en-US" sz="2400" b="1" dirty="0" smtClean="0">
                <a:latin typeface="-apple-system"/>
              </a:rPr>
              <a:t/>
            </a:r>
            <a:br>
              <a:rPr lang="en-US" sz="2400" b="1" dirty="0" smtClean="0">
                <a:latin typeface="-apple-system"/>
              </a:rPr>
            </a:br>
            <a:r>
              <a:rPr lang="en-US" sz="2400" dirty="0">
                <a:latin typeface="-apple-system"/>
              </a:rPr>
              <a:t>Identify Executive Sponsorship (C-Level). Establish weekly cadence with Executive Sponsor to unblock issues, expedite processes, and make decisions.</a:t>
            </a:r>
          </a:p>
          <a:p>
            <a:pPr marL="342900" indent="-342900">
              <a:buFont typeface="Arial" panose="020B0604020202020204" pitchFamily="34" charset="0"/>
              <a:buChar char="•"/>
              <a:tabLst>
                <a:tab pos="3146425" algn="l"/>
              </a:tabLst>
            </a:pPr>
            <a:endParaRPr lang="en-US" sz="2400" b="1" dirty="0">
              <a:latin typeface="-apple-system"/>
            </a:endParaRPr>
          </a:p>
          <a:p>
            <a:pPr marL="342900" indent="-342900">
              <a:buFont typeface="Arial" panose="020B0604020202020204" pitchFamily="34" charset="0"/>
              <a:buChar char="•"/>
              <a:tabLst>
                <a:tab pos="3146425" algn="l"/>
              </a:tabLst>
            </a:pPr>
            <a:endParaRPr lang="en-US" sz="2400" b="1" dirty="0">
              <a:latin typeface="-apple-system"/>
            </a:endParaRPr>
          </a:p>
          <a:p>
            <a:pPr>
              <a:tabLst>
                <a:tab pos="3146425" algn="l"/>
              </a:tabLst>
            </a:pPr>
            <a:r>
              <a:rPr lang="en-US" sz="2800" b="1" dirty="0" smtClean="0">
                <a:latin typeface="-apple-system"/>
              </a:rPr>
              <a:t>Customer Team </a:t>
            </a:r>
          </a:p>
          <a:p>
            <a:pPr>
              <a:tabLst>
                <a:tab pos="3146425" algn="l"/>
              </a:tabLst>
            </a:pPr>
            <a:r>
              <a:rPr lang="en-US" sz="2400" dirty="0" smtClean="0">
                <a:latin typeface="-apple-system"/>
              </a:rPr>
              <a:t>Identify </a:t>
            </a:r>
            <a:r>
              <a:rPr lang="en-US" sz="2400" dirty="0">
                <a:latin typeface="-apple-system"/>
              </a:rPr>
              <a:t>customer staff to be available </a:t>
            </a:r>
            <a:r>
              <a:rPr lang="en-US" sz="2400" dirty="0" smtClean="0">
                <a:latin typeface="-apple-system"/>
              </a:rPr>
              <a:t>full-time, 3-5 days per week, for the duration of the engagement. Assign </a:t>
            </a:r>
            <a:r>
              <a:rPr lang="en-US" sz="2400" dirty="0">
                <a:latin typeface="-apple-system"/>
              </a:rPr>
              <a:t>single-threaded leaders to drive </a:t>
            </a:r>
            <a:r>
              <a:rPr lang="en-US" sz="2400" dirty="0" smtClean="0">
                <a:latin typeface="-apple-system"/>
              </a:rPr>
              <a:t>work stream teams using “two-in-the-box” approach with AWS consultants. </a:t>
            </a:r>
            <a:r>
              <a:rPr lang="en-US" sz="2400" b="1" dirty="0">
                <a:latin typeface="-apple-system"/>
              </a:rPr>
              <a:t/>
            </a:r>
            <a:br>
              <a:rPr lang="en-US" sz="2400" b="1" dirty="0">
                <a:latin typeface="-apple-system"/>
              </a:rPr>
            </a:br>
            <a:endParaRPr lang="en-US" sz="2400" b="1" dirty="0">
              <a:latin typeface="-apple-system"/>
            </a:endParaRPr>
          </a:p>
          <a:p>
            <a:pPr marL="342900" indent="-342900">
              <a:buFont typeface="Arial" panose="020B0604020202020204" pitchFamily="34" charset="0"/>
              <a:buChar char="•"/>
              <a:tabLst>
                <a:tab pos="3146425" algn="l"/>
              </a:tabLst>
            </a:pPr>
            <a:endParaRPr lang="en-US" sz="2400" b="1" dirty="0">
              <a:latin typeface="-apple-system"/>
            </a:endParaRPr>
          </a:p>
          <a:p>
            <a:pPr>
              <a:tabLst>
                <a:tab pos="4060825" algn="l"/>
              </a:tabLst>
            </a:pPr>
            <a:r>
              <a:rPr lang="en-US" sz="2800" b="1" dirty="0" smtClean="0">
                <a:latin typeface="-apple-system"/>
              </a:rPr>
              <a:t>Agile Methodology &amp; Tools </a:t>
            </a:r>
            <a:r>
              <a:rPr lang="en-US" sz="2400" b="1" dirty="0" smtClean="0">
                <a:latin typeface="-apple-system"/>
              </a:rPr>
              <a:t/>
            </a:r>
            <a:br>
              <a:rPr lang="en-US" sz="2400" b="1" dirty="0" smtClean="0">
                <a:latin typeface="-apple-system"/>
              </a:rPr>
            </a:br>
            <a:r>
              <a:rPr lang="en-US" sz="2400" dirty="0">
                <a:latin typeface="-apple-system"/>
              </a:rPr>
              <a:t>Customer to put in place, or extend, engagement tools that support an agile methodology and provide communication and tracking to implement proper governance: Jira, Confluence with Draw.io plugin, Persistent chat, Remote collaboration that provides screen share and recording capabilities.  </a:t>
            </a:r>
          </a:p>
          <a:p>
            <a:pPr>
              <a:tabLst>
                <a:tab pos="4060825" algn="l"/>
              </a:tabLst>
            </a:pPr>
            <a:endParaRPr lang="en-US" sz="2400" dirty="0">
              <a:latin typeface="-apple-system"/>
            </a:endParaRPr>
          </a:p>
        </p:txBody>
      </p:sp>
      <p:grpSp>
        <p:nvGrpSpPr>
          <p:cNvPr id="4" name="Graphic 72">
            <a:extLst>
              <a:ext uri="{FF2B5EF4-FFF2-40B4-BE49-F238E27FC236}">
                <a16:creationId xmlns:a16="http://schemas.microsoft.com/office/drawing/2014/main" id="{8A06A9A0-4F7E-DA4A-A4C3-929AF1147020}"/>
              </a:ext>
            </a:extLst>
          </p:cNvPr>
          <p:cNvGrpSpPr/>
          <p:nvPr/>
        </p:nvGrpSpPr>
        <p:grpSpPr>
          <a:xfrm>
            <a:off x="867523" y="1349915"/>
            <a:ext cx="1576282" cy="1035490"/>
            <a:chOff x="15789325" y="1221157"/>
            <a:chExt cx="1335404" cy="877252"/>
          </a:xfrm>
          <a:noFill/>
        </p:grpSpPr>
        <p:sp>
          <p:nvSpPr>
            <p:cNvPr id="5" name="Freeform: Shape 70">
              <a:extLst>
                <a:ext uri="{FF2B5EF4-FFF2-40B4-BE49-F238E27FC236}">
                  <a16:creationId xmlns:a16="http://schemas.microsoft.com/office/drawing/2014/main" id="{D5F2E7DE-9D65-C147-BEFF-A1DA279D6060}"/>
                </a:ext>
              </a:extLst>
            </p:cNvPr>
            <p:cNvSpPr/>
            <p:nvPr/>
          </p:nvSpPr>
          <p:spPr>
            <a:xfrm>
              <a:off x="15789325" y="1221157"/>
              <a:ext cx="9525" cy="9525"/>
            </a:xfrm>
            <a:custGeom>
              <a:avLst/>
              <a:gdLst/>
              <a:ahLst/>
              <a:cxnLst/>
              <a:rect l="l" t="t" r="r" b="b"/>
              <a:pathLst>
                <a:path w="9525" h="9525"/>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6" name="Graphic 72">
              <a:extLst>
                <a:ext uri="{FF2B5EF4-FFF2-40B4-BE49-F238E27FC236}">
                  <a16:creationId xmlns:a16="http://schemas.microsoft.com/office/drawing/2014/main" id="{0A18B2BD-5F49-F84E-8EE1-1419D56DC4AE}"/>
                </a:ext>
              </a:extLst>
            </p:cNvPr>
            <p:cNvGrpSpPr/>
            <p:nvPr/>
          </p:nvGrpSpPr>
          <p:grpSpPr>
            <a:xfrm>
              <a:off x="15798850" y="1276744"/>
              <a:ext cx="1325879" cy="821665"/>
              <a:chOff x="15798850" y="1276744"/>
              <a:chExt cx="1325879" cy="821665"/>
            </a:xfrm>
            <a:noFill/>
          </p:grpSpPr>
          <p:sp>
            <p:nvSpPr>
              <p:cNvPr id="15" name="Freeform: Shape 80">
                <a:extLst>
                  <a:ext uri="{FF2B5EF4-FFF2-40B4-BE49-F238E27FC236}">
                    <a16:creationId xmlns:a16="http://schemas.microsoft.com/office/drawing/2014/main" id="{15104E81-61D6-7644-A508-E302E117C3AE}"/>
                  </a:ext>
                </a:extLst>
              </p:cNvPr>
              <p:cNvSpPr/>
              <p:nvPr/>
            </p:nvSpPr>
            <p:spPr>
              <a:xfrm>
                <a:off x="16545610" y="1556437"/>
                <a:ext cx="100012" cy="20002"/>
              </a:xfrm>
              <a:custGeom>
                <a:avLst/>
                <a:gdLst>
                  <a:gd name="connsiteX0" fmla="*/ 100013 w 100012"/>
                  <a:gd name="connsiteY0" fmla="*/ 20002 h 20002"/>
                  <a:gd name="connsiteX1" fmla="*/ 0 w 100012"/>
                  <a:gd name="connsiteY1" fmla="*/ 0 h 20002"/>
                </a:gdLst>
                <a:ahLst/>
                <a:cxnLst>
                  <a:cxn ang="0">
                    <a:pos x="connsiteX0" y="connsiteY0"/>
                  </a:cxn>
                  <a:cxn ang="0">
                    <a:pos x="connsiteX1" y="connsiteY1"/>
                  </a:cxn>
                </a:cxnLst>
                <a:rect l="l" t="t" r="r" b="b"/>
                <a:pathLst>
                  <a:path w="100012" h="20002">
                    <a:moveTo>
                      <a:pt x="100013" y="20002"/>
                    </a:moveTo>
                    <a:cubicBezTo>
                      <a:pt x="67627" y="10477"/>
                      <a:pt x="34290" y="3810"/>
                      <a:pt x="0"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Shape 81">
                <a:extLst>
                  <a:ext uri="{FF2B5EF4-FFF2-40B4-BE49-F238E27FC236}">
                    <a16:creationId xmlns:a16="http://schemas.microsoft.com/office/drawing/2014/main" id="{CA708D0E-A6A1-BC43-B1D8-A8E1FF54CF83}"/>
                  </a:ext>
                </a:extLst>
              </p:cNvPr>
              <p:cNvSpPr/>
              <p:nvPr/>
            </p:nvSpPr>
            <p:spPr>
              <a:xfrm>
                <a:off x="16317010" y="1556437"/>
                <a:ext cx="59054" cy="10477"/>
              </a:xfrm>
              <a:custGeom>
                <a:avLst/>
                <a:gdLst>
                  <a:gd name="connsiteX0" fmla="*/ 59055 w 59054"/>
                  <a:gd name="connsiteY0" fmla="*/ 0 h 10477"/>
                  <a:gd name="connsiteX1" fmla="*/ 0 w 59054"/>
                  <a:gd name="connsiteY1" fmla="*/ 10477 h 10477"/>
                </a:gdLst>
                <a:ahLst/>
                <a:cxnLst>
                  <a:cxn ang="0">
                    <a:pos x="connsiteX0" y="connsiteY0"/>
                  </a:cxn>
                  <a:cxn ang="0">
                    <a:pos x="connsiteX1" y="connsiteY1"/>
                  </a:cxn>
                </a:cxnLst>
                <a:rect l="l" t="t" r="r" b="b"/>
                <a:pathLst>
                  <a:path w="59054" h="10477">
                    <a:moveTo>
                      <a:pt x="59055" y="0"/>
                    </a:moveTo>
                    <a:cubicBezTo>
                      <a:pt x="39052" y="2857"/>
                      <a:pt x="19050" y="5715"/>
                      <a:pt x="0" y="1047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82">
                <a:extLst>
                  <a:ext uri="{FF2B5EF4-FFF2-40B4-BE49-F238E27FC236}">
                    <a16:creationId xmlns:a16="http://schemas.microsoft.com/office/drawing/2014/main" id="{3EF1CC93-95DE-634D-906C-148AC7BA2386}"/>
                  </a:ext>
                </a:extLst>
              </p:cNvPr>
              <p:cNvSpPr/>
              <p:nvPr/>
            </p:nvSpPr>
            <p:spPr>
              <a:xfrm>
                <a:off x="16795164" y="1639304"/>
                <a:ext cx="329564" cy="459104"/>
              </a:xfrm>
              <a:custGeom>
                <a:avLst/>
                <a:gdLst>
                  <a:gd name="connsiteX0" fmla="*/ 0 w 329564"/>
                  <a:gd name="connsiteY0" fmla="*/ 0 h 459104"/>
                  <a:gd name="connsiteX1" fmla="*/ 329565 w 329564"/>
                  <a:gd name="connsiteY1" fmla="*/ 459105 h 459104"/>
                </a:gdLst>
                <a:ahLst/>
                <a:cxnLst>
                  <a:cxn ang="0">
                    <a:pos x="connsiteX0" y="connsiteY0"/>
                  </a:cxn>
                  <a:cxn ang="0">
                    <a:pos x="connsiteX1" y="connsiteY1"/>
                  </a:cxn>
                </a:cxnLst>
                <a:rect l="l" t="t" r="r" b="b"/>
                <a:pathLst>
                  <a:path w="329564" h="459104">
                    <a:moveTo>
                      <a:pt x="0" y="0"/>
                    </a:moveTo>
                    <a:cubicBezTo>
                      <a:pt x="168593" y="96202"/>
                      <a:pt x="291465" y="262890"/>
                      <a:pt x="329565" y="45910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Shape 83">
                <a:extLst>
                  <a:ext uri="{FF2B5EF4-FFF2-40B4-BE49-F238E27FC236}">
                    <a16:creationId xmlns:a16="http://schemas.microsoft.com/office/drawing/2014/main" id="{10EBB2C0-D738-0940-954F-778D12EB85BC}"/>
                  </a:ext>
                </a:extLst>
              </p:cNvPr>
              <p:cNvSpPr/>
              <p:nvPr/>
            </p:nvSpPr>
            <p:spPr>
              <a:xfrm>
                <a:off x="16056977" y="1566914"/>
                <a:ext cx="260032" cy="119062"/>
              </a:xfrm>
              <a:custGeom>
                <a:avLst/>
                <a:gdLst>
                  <a:gd name="connsiteX0" fmla="*/ 0 w 260032"/>
                  <a:gd name="connsiteY0" fmla="*/ 119063 h 119062"/>
                  <a:gd name="connsiteX1" fmla="*/ 260033 w 260032"/>
                  <a:gd name="connsiteY1" fmla="*/ 0 h 119062"/>
                </a:gdLst>
                <a:ahLst/>
                <a:cxnLst>
                  <a:cxn ang="0">
                    <a:pos x="connsiteX0" y="connsiteY0"/>
                  </a:cxn>
                  <a:cxn ang="0">
                    <a:pos x="connsiteX1" y="connsiteY1"/>
                  </a:cxn>
                </a:cxnLst>
                <a:rect l="l" t="t" r="r" b="b"/>
                <a:pathLst>
                  <a:path w="260032" h="119062">
                    <a:moveTo>
                      <a:pt x="0" y="119063"/>
                    </a:moveTo>
                    <a:cubicBezTo>
                      <a:pt x="76200" y="61913"/>
                      <a:pt x="163830" y="20955"/>
                      <a:pt x="260033"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Shape 84">
                <a:extLst>
                  <a:ext uri="{FF2B5EF4-FFF2-40B4-BE49-F238E27FC236}">
                    <a16:creationId xmlns:a16="http://schemas.microsoft.com/office/drawing/2014/main" id="{8C8837F4-F784-4248-8428-D4DD35243EBB}"/>
                  </a:ext>
                </a:extLst>
              </p:cNvPr>
              <p:cNvSpPr/>
              <p:nvPr/>
            </p:nvSpPr>
            <p:spPr>
              <a:xfrm>
                <a:off x="15798850" y="1685976"/>
                <a:ext cx="258127" cy="412432"/>
              </a:xfrm>
              <a:custGeom>
                <a:avLst/>
                <a:gdLst>
                  <a:gd name="connsiteX0" fmla="*/ 258128 w 258127"/>
                  <a:gd name="connsiteY0" fmla="*/ 0 h 412432"/>
                  <a:gd name="connsiteX1" fmla="*/ 0 w 258127"/>
                  <a:gd name="connsiteY1" fmla="*/ 412433 h 412432"/>
                </a:gdLst>
                <a:ahLst/>
                <a:cxnLst>
                  <a:cxn ang="0">
                    <a:pos x="connsiteX0" y="connsiteY0"/>
                  </a:cxn>
                  <a:cxn ang="0">
                    <a:pos x="connsiteX1" y="connsiteY1"/>
                  </a:cxn>
                </a:cxnLst>
                <a:rect l="l" t="t" r="r" b="b"/>
                <a:pathLst>
                  <a:path w="258127" h="412432">
                    <a:moveTo>
                      <a:pt x="258128" y="0"/>
                    </a:moveTo>
                    <a:cubicBezTo>
                      <a:pt x="126683" y="99060"/>
                      <a:pt x="32385" y="244793"/>
                      <a:pt x="0" y="412433"/>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Shape 85">
                <a:extLst>
                  <a:ext uri="{FF2B5EF4-FFF2-40B4-BE49-F238E27FC236}">
                    <a16:creationId xmlns:a16="http://schemas.microsoft.com/office/drawing/2014/main" id="{F6BA3AD1-37C5-0B4C-97EC-E322670CBA9D}"/>
                  </a:ext>
                </a:extLst>
              </p:cNvPr>
              <p:cNvSpPr/>
              <p:nvPr/>
            </p:nvSpPr>
            <p:spPr>
              <a:xfrm>
                <a:off x="16803737" y="1807896"/>
                <a:ext cx="182879" cy="290512"/>
              </a:xfrm>
              <a:custGeom>
                <a:avLst/>
                <a:gdLst>
                  <a:gd name="connsiteX0" fmla="*/ 182880 w 182879"/>
                  <a:gd name="connsiteY0" fmla="*/ 290513 h 290512"/>
                  <a:gd name="connsiteX1" fmla="*/ 0 w 182879"/>
                  <a:gd name="connsiteY1" fmla="*/ 0 h 290512"/>
                </a:gdLst>
                <a:ahLst/>
                <a:cxnLst>
                  <a:cxn ang="0">
                    <a:pos x="connsiteX0" y="connsiteY0"/>
                  </a:cxn>
                  <a:cxn ang="0">
                    <a:pos x="connsiteX1" y="connsiteY1"/>
                  </a:cxn>
                </a:cxnLst>
                <a:rect l="l" t="t" r="r" b="b"/>
                <a:pathLst>
                  <a:path w="182879" h="290512">
                    <a:moveTo>
                      <a:pt x="182880" y="290513"/>
                    </a:moveTo>
                    <a:cubicBezTo>
                      <a:pt x="155258" y="174308"/>
                      <a:pt x="89535" y="73343"/>
                      <a:pt x="0"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Shape 86">
                <a:extLst>
                  <a:ext uri="{FF2B5EF4-FFF2-40B4-BE49-F238E27FC236}">
                    <a16:creationId xmlns:a16="http://schemas.microsoft.com/office/drawing/2014/main" id="{6A0613A8-E66A-D44E-8D5F-71D5BD9F6C91}"/>
                  </a:ext>
                </a:extLst>
              </p:cNvPr>
              <p:cNvSpPr/>
              <p:nvPr/>
            </p:nvSpPr>
            <p:spPr>
              <a:xfrm>
                <a:off x="16613237" y="1707884"/>
                <a:ext cx="190500" cy="100012"/>
              </a:xfrm>
              <a:custGeom>
                <a:avLst/>
                <a:gdLst>
                  <a:gd name="connsiteX0" fmla="*/ 0 w 190500"/>
                  <a:gd name="connsiteY0" fmla="*/ 0 h 100012"/>
                  <a:gd name="connsiteX1" fmla="*/ 190500 w 190500"/>
                  <a:gd name="connsiteY1" fmla="*/ 100013 h 100012"/>
                </a:gdLst>
                <a:ahLst/>
                <a:cxnLst>
                  <a:cxn ang="0">
                    <a:pos x="connsiteX0" y="connsiteY0"/>
                  </a:cxn>
                  <a:cxn ang="0">
                    <a:pos x="connsiteX1" y="connsiteY1"/>
                  </a:cxn>
                </a:cxnLst>
                <a:rect l="l" t="t" r="r" b="b"/>
                <a:pathLst>
                  <a:path w="190500" h="100012">
                    <a:moveTo>
                      <a:pt x="0" y="0"/>
                    </a:moveTo>
                    <a:cubicBezTo>
                      <a:pt x="70485" y="20955"/>
                      <a:pt x="135255" y="55245"/>
                      <a:pt x="190500" y="100013"/>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87">
                <a:extLst>
                  <a:ext uri="{FF2B5EF4-FFF2-40B4-BE49-F238E27FC236}">
                    <a16:creationId xmlns:a16="http://schemas.microsoft.com/office/drawing/2014/main" id="{A5A67222-965C-3740-B219-EEBEAAFA2203}"/>
                  </a:ext>
                </a:extLst>
              </p:cNvPr>
              <p:cNvSpPr/>
              <p:nvPr/>
            </p:nvSpPr>
            <p:spPr>
              <a:xfrm>
                <a:off x="15936962" y="1707884"/>
                <a:ext cx="372427" cy="390525"/>
              </a:xfrm>
              <a:custGeom>
                <a:avLst/>
                <a:gdLst>
                  <a:gd name="connsiteX0" fmla="*/ 372428 w 372427"/>
                  <a:gd name="connsiteY0" fmla="*/ 0 h 390525"/>
                  <a:gd name="connsiteX1" fmla="*/ 0 w 372427"/>
                  <a:gd name="connsiteY1" fmla="*/ 390525 h 390525"/>
                </a:gdLst>
                <a:ahLst/>
                <a:cxnLst>
                  <a:cxn ang="0">
                    <a:pos x="connsiteX0" y="connsiteY0"/>
                  </a:cxn>
                  <a:cxn ang="0">
                    <a:pos x="connsiteX1" y="connsiteY1"/>
                  </a:cxn>
                </a:cxnLst>
                <a:rect l="l" t="t" r="r" b="b"/>
                <a:pathLst>
                  <a:path w="372427" h="390525">
                    <a:moveTo>
                      <a:pt x="372428" y="0"/>
                    </a:moveTo>
                    <a:cubicBezTo>
                      <a:pt x="188595" y="54293"/>
                      <a:pt x="44768" y="202883"/>
                      <a:pt x="0" y="3905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Shape 88">
                <a:extLst>
                  <a:ext uri="{FF2B5EF4-FFF2-40B4-BE49-F238E27FC236}">
                    <a16:creationId xmlns:a16="http://schemas.microsoft.com/office/drawing/2014/main" id="{01BCA3CD-B49B-DF43-8CAC-1E0EAD6FD931}"/>
                  </a:ext>
                </a:extLst>
              </p:cNvPr>
              <p:cNvSpPr/>
              <p:nvPr/>
            </p:nvSpPr>
            <p:spPr>
              <a:xfrm>
                <a:off x="16661814" y="1873619"/>
                <a:ext cx="183832" cy="224789"/>
              </a:xfrm>
              <a:custGeom>
                <a:avLst/>
                <a:gdLst>
                  <a:gd name="connsiteX0" fmla="*/ 0 w 183832"/>
                  <a:gd name="connsiteY0" fmla="*/ 0 h 224789"/>
                  <a:gd name="connsiteX1" fmla="*/ 183833 w 183832"/>
                  <a:gd name="connsiteY1" fmla="*/ 224790 h 224789"/>
                </a:gdLst>
                <a:ahLst/>
                <a:cxnLst>
                  <a:cxn ang="0">
                    <a:pos x="connsiteX0" y="connsiteY0"/>
                  </a:cxn>
                  <a:cxn ang="0">
                    <a:pos x="connsiteX1" y="connsiteY1"/>
                  </a:cxn>
                </a:cxnLst>
                <a:rect l="l" t="t" r="r" b="b"/>
                <a:pathLst>
                  <a:path w="183832" h="224789">
                    <a:moveTo>
                      <a:pt x="0" y="0"/>
                    </a:moveTo>
                    <a:cubicBezTo>
                      <a:pt x="85725" y="49530"/>
                      <a:pt x="152400" y="128588"/>
                      <a:pt x="183833" y="22479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Shape 89">
                <a:extLst>
                  <a:ext uri="{FF2B5EF4-FFF2-40B4-BE49-F238E27FC236}">
                    <a16:creationId xmlns:a16="http://schemas.microsoft.com/office/drawing/2014/main" id="{08E0A380-C849-0F4F-93CD-9B43EE3EFE82}"/>
                  </a:ext>
                </a:extLst>
              </p:cNvPr>
              <p:cNvSpPr/>
              <p:nvPr/>
            </p:nvSpPr>
            <p:spPr>
              <a:xfrm>
                <a:off x="16299864" y="1821232"/>
                <a:ext cx="323850" cy="33337"/>
              </a:xfrm>
              <a:custGeom>
                <a:avLst/>
                <a:gdLst>
                  <a:gd name="connsiteX0" fmla="*/ 323850 w 323850"/>
                  <a:gd name="connsiteY0" fmla="*/ 33338 h 33337"/>
                  <a:gd name="connsiteX1" fmla="*/ 161925 w 323850"/>
                  <a:gd name="connsiteY1" fmla="*/ 0 h 33337"/>
                  <a:gd name="connsiteX2" fmla="*/ 0 w 323850"/>
                  <a:gd name="connsiteY2" fmla="*/ 33338 h 33337"/>
                </a:gdLst>
                <a:ahLst/>
                <a:cxnLst>
                  <a:cxn ang="0">
                    <a:pos x="connsiteX0" y="connsiteY0"/>
                  </a:cxn>
                  <a:cxn ang="0">
                    <a:pos x="connsiteX1" y="connsiteY1"/>
                  </a:cxn>
                  <a:cxn ang="0">
                    <a:pos x="connsiteX2" y="connsiteY2"/>
                  </a:cxn>
                </a:cxnLst>
                <a:rect l="l" t="t" r="r" b="b"/>
                <a:pathLst>
                  <a:path w="323850" h="33337">
                    <a:moveTo>
                      <a:pt x="323850" y="33338"/>
                    </a:moveTo>
                    <a:cubicBezTo>
                      <a:pt x="274320" y="11430"/>
                      <a:pt x="220027" y="0"/>
                      <a:pt x="161925" y="0"/>
                    </a:cubicBezTo>
                    <a:cubicBezTo>
                      <a:pt x="104775" y="0"/>
                      <a:pt x="49530" y="12383"/>
                      <a:pt x="0" y="3333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Shape 90">
                <a:extLst>
                  <a:ext uri="{FF2B5EF4-FFF2-40B4-BE49-F238E27FC236}">
                    <a16:creationId xmlns:a16="http://schemas.microsoft.com/office/drawing/2014/main" id="{FCEEA71D-E7C2-8643-B4B6-A1F27EF28109}"/>
                  </a:ext>
                </a:extLst>
              </p:cNvPr>
              <p:cNvSpPr/>
              <p:nvPr/>
            </p:nvSpPr>
            <p:spPr>
              <a:xfrm>
                <a:off x="16260812" y="1854569"/>
                <a:ext cx="39052" cy="19050"/>
              </a:xfrm>
              <a:custGeom>
                <a:avLst/>
                <a:gdLst>
                  <a:gd name="connsiteX0" fmla="*/ 39052 w 39052"/>
                  <a:gd name="connsiteY0" fmla="*/ 0 h 19050"/>
                  <a:gd name="connsiteX1" fmla="*/ 0 w 39052"/>
                  <a:gd name="connsiteY1" fmla="*/ 19050 h 19050"/>
                </a:gdLst>
                <a:ahLst/>
                <a:cxnLst>
                  <a:cxn ang="0">
                    <a:pos x="connsiteX0" y="connsiteY0"/>
                  </a:cxn>
                  <a:cxn ang="0">
                    <a:pos x="connsiteX1" y="connsiteY1"/>
                  </a:cxn>
                </a:cxnLst>
                <a:rect l="l" t="t" r="r" b="b"/>
                <a:pathLst>
                  <a:path w="39052" h="19050">
                    <a:moveTo>
                      <a:pt x="39052" y="0"/>
                    </a:moveTo>
                    <a:cubicBezTo>
                      <a:pt x="25718" y="5715"/>
                      <a:pt x="12382" y="12383"/>
                      <a:pt x="0" y="190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Shape 91">
                <a:extLst>
                  <a:ext uri="{FF2B5EF4-FFF2-40B4-BE49-F238E27FC236}">
                    <a16:creationId xmlns:a16="http://schemas.microsoft.com/office/drawing/2014/main" id="{13AB3357-2008-7E43-A647-828B54B0CEE0}"/>
                  </a:ext>
                </a:extLst>
              </p:cNvPr>
              <p:cNvSpPr/>
              <p:nvPr/>
            </p:nvSpPr>
            <p:spPr>
              <a:xfrm>
                <a:off x="16623714" y="1854569"/>
                <a:ext cx="39052" cy="19050"/>
              </a:xfrm>
              <a:custGeom>
                <a:avLst/>
                <a:gdLst>
                  <a:gd name="connsiteX0" fmla="*/ 0 w 39052"/>
                  <a:gd name="connsiteY0" fmla="*/ 0 h 19050"/>
                  <a:gd name="connsiteX1" fmla="*/ 39052 w 39052"/>
                  <a:gd name="connsiteY1" fmla="*/ 19050 h 19050"/>
                </a:gdLst>
                <a:ahLst/>
                <a:cxnLst>
                  <a:cxn ang="0">
                    <a:pos x="connsiteX0" y="connsiteY0"/>
                  </a:cxn>
                  <a:cxn ang="0">
                    <a:pos x="connsiteX1" y="connsiteY1"/>
                  </a:cxn>
                </a:cxnLst>
                <a:rect l="l" t="t" r="r" b="b"/>
                <a:pathLst>
                  <a:path w="39052" h="19050">
                    <a:moveTo>
                      <a:pt x="0" y="0"/>
                    </a:moveTo>
                    <a:cubicBezTo>
                      <a:pt x="13335" y="5715"/>
                      <a:pt x="26670" y="12383"/>
                      <a:pt x="39052" y="190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Shape 92">
                <a:extLst>
                  <a:ext uri="{FF2B5EF4-FFF2-40B4-BE49-F238E27FC236}">
                    <a16:creationId xmlns:a16="http://schemas.microsoft.com/office/drawing/2014/main" id="{E64F48C2-C7CB-6B43-99FE-F0CEC34514AA}"/>
                  </a:ext>
                </a:extLst>
              </p:cNvPr>
              <p:cNvSpPr/>
              <p:nvPr/>
            </p:nvSpPr>
            <p:spPr>
              <a:xfrm>
                <a:off x="16076980" y="1873619"/>
                <a:ext cx="183832" cy="224789"/>
              </a:xfrm>
              <a:custGeom>
                <a:avLst/>
                <a:gdLst>
                  <a:gd name="connsiteX0" fmla="*/ 183833 w 183832"/>
                  <a:gd name="connsiteY0" fmla="*/ 0 h 224789"/>
                  <a:gd name="connsiteX1" fmla="*/ 0 w 183832"/>
                  <a:gd name="connsiteY1" fmla="*/ 224790 h 224789"/>
                </a:gdLst>
                <a:ahLst/>
                <a:cxnLst>
                  <a:cxn ang="0">
                    <a:pos x="connsiteX0" y="connsiteY0"/>
                  </a:cxn>
                  <a:cxn ang="0">
                    <a:pos x="connsiteX1" y="connsiteY1"/>
                  </a:cxn>
                </a:cxnLst>
                <a:rect l="l" t="t" r="r" b="b"/>
                <a:pathLst>
                  <a:path w="183832" h="224789">
                    <a:moveTo>
                      <a:pt x="183833" y="0"/>
                    </a:moveTo>
                    <a:cubicBezTo>
                      <a:pt x="98107" y="49530"/>
                      <a:pt x="31432" y="128588"/>
                      <a:pt x="0" y="22479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Shape 93">
                <a:extLst>
                  <a:ext uri="{FF2B5EF4-FFF2-40B4-BE49-F238E27FC236}">
                    <a16:creationId xmlns:a16="http://schemas.microsoft.com/office/drawing/2014/main" id="{1A01BE20-EB4F-6E40-A9EC-CCC9DBBAB7B8}"/>
                  </a:ext>
                </a:extLst>
              </p:cNvPr>
              <p:cNvSpPr/>
              <p:nvPr/>
            </p:nvSpPr>
            <p:spPr>
              <a:xfrm>
                <a:off x="16350347" y="1375462"/>
                <a:ext cx="220979" cy="181927"/>
              </a:xfrm>
              <a:custGeom>
                <a:avLst/>
                <a:gdLst>
                  <a:gd name="connsiteX0" fmla="*/ 25717 w 220979"/>
                  <a:gd name="connsiteY0" fmla="*/ 180975 h 181927"/>
                  <a:gd name="connsiteX1" fmla="*/ 0 w 220979"/>
                  <a:gd name="connsiteY1" fmla="*/ 110490 h 181927"/>
                  <a:gd name="connsiteX2" fmla="*/ 110490 w 220979"/>
                  <a:gd name="connsiteY2" fmla="*/ 0 h 181927"/>
                  <a:gd name="connsiteX3" fmla="*/ 220980 w 220979"/>
                  <a:gd name="connsiteY3" fmla="*/ 110490 h 181927"/>
                  <a:gd name="connsiteX4" fmla="*/ 195263 w 220979"/>
                  <a:gd name="connsiteY4" fmla="*/ 181927 h 181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79" h="181927">
                    <a:moveTo>
                      <a:pt x="25717" y="180975"/>
                    </a:moveTo>
                    <a:cubicBezTo>
                      <a:pt x="9525" y="161925"/>
                      <a:pt x="0" y="137160"/>
                      <a:pt x="0" y="110490"/>
                    </a:cubicBezTo>
                    <a:cubicBezTo>
                      <a:pt x="0" y="49530"/>
                      <a:pt x="49530" y="0"/>
                      <a:pt x="110490" y="0"/>
                    </a:cubicBezTo>
                    <a:cubicBezTo>
                      <a:pt x="171450" y="0"/>
                      <a:pt x="220980" y="49530"/>
                      <a:pt x="220980" y="110490"/>
                    </a:cubicBezTo>
                    <a:cubicBezTo>
                      <a:pt x="220980" y="137160"/>
                      <a:pt x="211455" y="161925"/>
                      <a:pt x="195263" y="18192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Shape 94">
                <a:extLst>
                  <a:ext uri="{FF2B5EF4-FFF2-40B4-BE49-F238E27FC236}">
                    <a16:creationId xmlns:a16="http://schemas.microsoft.com/office/drawing/2014/main" id="{17F0809E-641F-F94F-8F26-2194E39845EC}"/>
                  </a:ext>
                </a:extLst>
              </p:cNvPr>
              <p:cNvSpPr/>
              <p:nvPr/>
            </p:nvSpPr>
            <p:spPr>
              <a:xfrm>
                <a:off x="16376064" y="1556437"/>
                <a:ext cx="169545" cy="40005"/>
              </a:xfrm>
              <a:custGeom>
                <a:avLst/>
                <a:gdLst>
                  <a:gd name="connsiteX0" fmla="*/ 0 w 169545"/>
                  <a:gd name="connsiteY0" fmla="*/ 0 h 40005"/>
                  <a:gd name="connsiteX1" fmla="*/ 84773 w 169545"/>
                  <a:gd name="connsiteY1" fmla="*/ 40005 h 40005"/>
                  <a:gd name="connsiteX2" fmla="*/ 169545 w 169545"/>
                  <a:gd name="connsiteY2" fmla="*/ 0 h 40005"/>
                </a:gdLst>
                <a:ahLst/>
                <a:cxnLst>
                  <a:cxn ang="0">
                    <a:pos x="connsiteX0" y="connsiteY0"/>
                  </a:cxn>
                  <a:cxn ang="0">
                    <a:pos x="connsiteX1" y="connsiteY1"/>
                  </a:cxn>
                  <a:cxn ang="0">
                    <a:pos x="connsiteX2" y="connsiteY2"/>
                  </a:cxn>
                </a:cxnLst>
                <a:rect l="l" t="t" r="r" b="b"/>
                <a:pathLst>
                  <a:path w="169545" h="40005">
                    <a:moveTo>
                      <a:pt x="0" y="0"/>
                    </a:moveTo>
                    <a:cubicBezTo>
                      <a:pt x="20003" y="24765"/>
                      <a:pt x="50483" y="40005"/>
                      <a:pt x="84773" y="40005"/>
                    </a:cubicBezTo>
                    <a:cubicBezTo>
                      <a:pt x="119063" y="40005"/>
                      <a:pt x="149543" y="24765"/>
                      <a:pt x="169545"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Shape 95">
                <a:extLst>
                  <a:ext uri="{FF2B5EF4-FFF2-40B4-BE49-F238E27FC236}">
                    <a16:creationId xmlns:a16="http://schemas.microsoft.com/office/drawing/2014/main" id="{06DED9A5-218C-1946-8FB2-A2DE5B466E03}"/>
                  </a:ext>
                </a:extLst>
              </p:cNvPr>
              <p:cNvSpPr/>
              <p:nvPr/>
            </p:nvSpPr>
            <p:spPr>
              <a:xfrm>
                <a:off x="16299865" y="1854569"/>
                <a:ext cx="9525" cy="952"/>
              </a:xfrm>
              <a:custGeom>
                <a:avLst/>
                <a:gdLst>
                  <a:gd name="connsiteX0" fmla="*/ 0 w 9525"/>
                  <a:gd name="connsiteY0" fmla="*/ 0 h 952"/>
                  <a:gd name="connsiteX1" fmla="*/ 0 w 9525"/>
                  <a:gd name="connsiteY1" fmla="*/ 952 h 952"/>
                </a:gdLst>
                <a:ahLst/>
                <a:cxnLst>
                  <a:cxn ang="0">
                    <a:pos x="connsiteX0" y="connsiteY0"/>
                  </a:cxn>
                  <a:cxn ang="0">
                    <a:pos x="connsiteX1" y="connsiteY1"/>
                  </a:cxn>
                </a:cxnLst>
                <a:rect l="l" t="t" r="r" b="b"/>
                <a:pathLst>
                  <a:path w="9525" h="952">
                    <a:moveTo>
                      <a:pt x="0" y="0"/>
                    </a:moveTo>
                    <a:lnTo>
                      <a:pt x="0" y="952"/>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Shape 96">
                <a:extLst>
                  <a:ext uri="{FF2B5EF4-FFF2-40B4-BE49-F238E27FC236}">
                    <a16:creationId xmlns:a16="http://schemas.microsoft.com/office/drawing/2014/main" id="{2876ABDC-615E-934D-9528-8C961B47CB95}"/>
                  </a:ext>
                </a:extLst>
              </p:cNvPr>
              <p:cNvSpPr/>
              <p:nvPr/>
            </p:nvSpPr>
            <p:spPr>
              <a:xfrm>
                <a:off x="16309389" y="1631684"/>
                <a:ext cx="58102" cy="75247"/>
              </a:xfrm>
              <a:custGeom>
                <a:avLst/>
                <a:gdLst>
                  <a:gd name="connsiteX0" fmla="*/ 58103 w 58102"/>
                  <a:gd name="connsiteY0" fmla="*/ 0 h 75247"/>
                  <a:gd name="connsiteX1" fmla="*/ 0 w 58102"/>
                  <a:gd name="connsiteY1" fmla="*/ 75248 h 75247"/>
                </a:gdLst>
                <a:ahLst/>
                <a:cxnLst>
                  <a:cxn ang="0">
                    <a:pos x="connsiteX0" y="connsiteY0"/>
                  </a:cxn>
                  <a:cxn ang="0">
                    <a:pos x="connsiteX1" y="connsiteY1"/>
                  </a:cxn>
                </a:cxnLst>
                <a:rect l="l" t="t" r="r" b="b"/>
                <a:pathLst>
                  <a:path w="58102" h="75247">
                    <a:moveTo>
                      <a:pt x="58103" y="0"/>
                    </a:moveTo>
                    <a:cubicBezTo>
                      <a:pt x="32385" y="19050"/>
                      <a:pt x="11430" y="44768"/>
                      <a:pt x="0" y="7524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Shape 97">
                <a:extLst>
                  <a:ext uri="{FF2B5EF4-FFF2-40B4-BE49-F238E27FC236}">
                    <a16:creationId xmlns:a16="http://schemas.microsoft.com/office/drawing/2014/main" id="{86A44166-9A08-8C4A-9AC9-1995C0F5F983}"/>
                  </a:ext>
                </a:extLst>
              </p:cNvPr>
              <p:cNvSpPr/>
              <p:nvPr/>
            </p:nvSpPr>
            <p:spPr>
              <a:xfrm>
                <a:off x="16367492" y="1601204"/>
                <a:ext cx="206692" cy="45719"/>
              </a:xfrm>
              <a:custGeom>
                <a:avLst/>
                <a:gdLst>
                  <a:gd name="connsiteX0" fmla="*/ 0 w 206692"/>
                  <a:gd name="connsiteY0" fmla="*/ 30480 h 45719"/>
                  <a:gd name="connsiteX1" fmla="*/ 93345 w 206692"/>
                  <a:gd name="connsiteY1" fmla="*/ 0 h 45719"/>
                  <a:gd name="connsiteX2" fmla="*/ 93345 w 206692"/>
                  <a:gd name="connsiteY2" fmla="*/ 0 h 45719"/>
                  <a:gd name="connsiteX3" fmla="*/ 206693 w 206692"/>
                  <a:gd name="connsiteY3" fmla="*/ 45720 h 45719"/>
                </a:gdLst>
                <a:ahLst/>
                <a:cxnLst>
                  <a:cxn ang="0">
                    <a:pos x="connsiteX0" y="connsiteY0"/>
                  </a:cxn>
                  <a:cxn ang="0">
                    <a:pos x="connsiteX1" y="connsiteY1"/>
                  </a:cxn>
                  <a:cxn ang="0">
                    <a:pos x="connsiteX2" y="connsiteY2"/>
                  </a:cxn>
                  <a:cxn ang="0">
                    <a:pos x="connsiteX3" y="connsiteY3"/>
                  </a:cxn>
                </a:cxnLst>
                <a:rect l="l" t="t" r="r" b="b"/>
                <a:pathLst>
                  <a:path w="206692" h="45719">
                    <a:moveTo>
                      <a:pt x="0" y="30480"/>
                    </a:moveTo>
                    <a:cubicBezTo>
                      <a:pt x="26670" y="11430"/>
                      <a:pt x="59055" y="0"/>
                      <a:pt x="93345" y="0"/>
                    </a:cubicBezTo>
                    <a:lnTo>
                      <a:pt x="93345" y="0"/>
                    </a:lnTo>
                    <a:cubicBezTo>
                      <a:pt x="137160" y="0"/>
                      <a:pt x="177165" y="17145"/>
                      <a:pt x="206693" y="457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Shape 98">
                <a:extLst>
                  <a:ext uri="{FF2B5EF4-FFF2-40B4-BE49-F238E27FC236}">
                    <a16:creationId xmlns:a16="http://schemas.microsoft.com/office/drawing/2014/main" id="{54264D8C-EEC1-A949-8BE0-2A5DD8B4024D}"/>
                  </a:ext>
                </a:extLst>
              </p:cNvPr>
              <p:cNvSpPr/>
              <p:nvPr/>
            </p:nvSpPr>
            <p:spPr>
              <a:xfrm>
                <a:off x="16299864" y="1707884"/>
                <a:ext cx="9525" cy="146685"/>
              </a:xfrm>
              <a:custGeom>
                <a:avLst/>
                <a:gdLst>
                  <a:gd name="connsiteX0" fmla="*/ 9525 w 9525"/>
                  <a:gd name="connsiteY0" fmla="*/ 0 h 146685"/>
                  <a:gd name="connsiteX1" fmla="*/ 0 w 9525"/>
                  <a:gd name="connsiteY1" fmla="*/ 56198 h 146685"/>
                  <a:gd name="connsiteX2" fmla="*/ 0 w 9525"/>
                  <a:gd name="connsiteY2" fmla="*/ 146685 h 146685"/>
                </a:gdLst>
                <a:ahLst/>
                <a:cxnLst>
                  <a:cxn ang="0">
                    <a:pos x="connsiteX0" y="connsiteY0"/>
                  </a:cxn>
                  <a:cxn ang="0">
                    <a:pos x="connsiteX1" y="connsiteY1"/>
                  </a:cxn>
                  <a:cxn ang="0">
                    <a:pos x="connsiteX2" y="connsiteY2"/>
                  </a:cxn>
                </a:cxnLst>
                <a:rect l="l" t="t" r="r" b="b"/>
                <a:pathLst>
                  <a:path w="9525" h="146685">
                    <a:moveTo>
                      <a:pt x="9525" y="0"/>
                    </a:moveTo>
                    <a:cubicBezTo>
                      <a:pt x="2858" y="17145"/>
                      <a:pt x="0" y="36195"/>
                      <a:pt x="0" y="56198"/>
                    </a:cubicBezTo>
                    <a:lnTo>
                      <a:pt x="0" y="14668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Shape 99">
                <a:extLst>
                  <a:ext uri="{FF2B5EF4-FFF2-40B4-BE49-F238E27FC236}">
                    <a16:creationId xmlns:a16="http://schemas.microsoft.com/office/drawing/2014/main" id="{D3723B7E-5D03-7745-8BD0-8572D011B562}"/>
                  </a:ext>
                </a:extLst>
              </p:cNvPr>
              <p:cNvSpPr/>
              <p:nvPr/>
            </p:nvSpPr>
            <p:spPr>
              <a:xfrm>
                <a:off x="16574185" y="1647876"/>
                <a:ext cx="39052" cy="60007"/>
              </a:xfrm>
              <a:custGeom>
                <a:avLst/>
                <a:gdLst>
                  <a:gd name="connsiteX0" fmla="*/ 0 w 39052"/>
                  <a:gd name="connsiteY0" fmla="*/ 0 h 60007"/>
                  <a:gd name="connsiteX1" fmla="*/ 39052 w 39052"/>
                  <a:gd name="connsiteY1" fmla="*/ 60007 h 60007"/>
                </a:gdLst>
                <a:ahLst/>
                <a:cxnLst>
                  <a:cxn ang="0">
                    <a:pos x="connsiteX0" y="connsiteY0"/>
                  </a:cxn>
                  <a:cxn ang="0">
                    <a:pos x="connsiteX1" y="connsiteY1"/>
                  </a:cxn>
                </a:cxnLst>
                <a:rect l="l" t="t" r="r" b="b"/>
                <a:pathLst>
                  <a:path w="39052" h="60007">
                    <a:moveTo>
                      <a:pt x="0" y="0"/>
                    </a:moveTo>
                    <a:cubicBezTo>
                      <a:pt x="17145" y="16193"/>
                      <a:pt x="30480" y="37148"/>
                      <a:pt x="39052" y="6000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Shape 100">
                <a:extLst>
                  <a:ext uri="{FF2B5EF4-FFF2-40B4-BE49-F238E27FC236}">
                    <a16:creationId xmlns:a16="http://schemas.microsoft.com/office/drawing/2014/main" id="{ED62030D-39B8-5A4C-9C31-D85BCB5E3BE9}"/>
                  </a:ext>
                </a:extLst>
              </p:cNvPr>
              <p:cNvSpPr/>
              <p:nvPr/>
            </p:nvSpPr>
            <p:spPr>
              <a:xfrm>
                <a:off x="16613237" y="1707884"/>
                <a:ext cx="9525" cy="146685"/>
              </a:xfrm>
              <a:custGeom>
                <a:avLst/>
                <a:gdLst>
                  <a:gd name="connsiteX0" fmla="*/ 0 w 9525"/>
                  <a:gd name="connsiteY0" fmla="*/ 0 h 146685"/>
                  <a:gd name="connsiteX1" fmla="*/ 9525 w 9525"/>
                  <a:gd name="connsiteY1" fmla="*/ 55245 h 146685"/>
                  <a:gd name="connsiteX2" fmla="*/ 9525 w 9525"/>
                  <a:gd name="connsiteY2" fmla="*/ 146685 h 146685"/>
                </a:gdLst>
                <a:ahLst/>
                <a:cxnLst>
                  <a:cxn ang="0">
                    <a:pos x="connsiteX0" y="connsiteY0"/>
                  </a:cxn>
                  <a:cxn ang="0">
                    <a:pos x="connsiteX1" y="connsiteY1"/>
                  </a:cxn>
                  <a:cxn ang="0">
                    <a:pos x="connsiteX2" y="connsiteY2"/>
                  </a:cxn>
                </a:cxnLst>
                <a:rect l="l" t="t" r="r" b="b"/>
                <a:pathLst>
                  <a:path w="9525" h="146685">
                    <a:moveTo>
                      <a:pt x="0" y="0"/>
                    </a:moveTo>
                    <a:cubicBezTo>
                      <a:pt x="6667" y="17145"/>
                      <a:pt x="9525" y="36195"/>
                      <a:pt x="9525" y="55245"/>
                    </a:cubicBezTo>
                    <a:lnTo>
                      <a:pt x="9525" y="14668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Shape 101">
                <a:extLst>
                  <a:ext uri="{FF2B5EF4-FFF2-40B4-BE49-F238E27FC236}">
                    <a16:creationId xmlns:a16="http://schemas.microsoft.com/office/drawing/2014/main" id="{C0AB0EF5-2003-184F-B7CE-61546EF38B82}"/>
                  </a:ext>
                </a:extLst>
              </p:cNvPr>
              <p:cNvSpPr/>
              <p:nvPr/>
            </p:nvSpPr>
            <p:spPr>
              <a:xfrm>
                <a:off x="16623715" y="1854569"/>
                <a:ext cx="9525" cy="952"/>
              </a:xfrm>
              <a:custGeom>
                <a:avLst/>
                <a:gdLst>
                  <a:gd name="connsiteX0" fmla="*/ 0 w 9525"/>
                  <a:gd name="connsiteY0" fmla="*/ 0 h 952"/>
                  <a:gd name="connsiteX1" fmla="*/ 0 w 9525"/>
                  <a:gd name="connsiteY1" fmla="*/ 952 h 952"/>
                </a:gdLst>
                <a:ahLst/>
                <a:cxnLst>
                  <a:cxn ang="0">
                    <a:pos x="connsiteX0" y="connsiteY0"/>
                  </a:cxn>
                  <a:cxn ang="0">
                    <a:pos x="connsiteX1" y="connsiteY1"/>
                  </a:cxn>
                </a:cxnLst>
                <a:rect l="l" t="t" r="r" b="b"/>
                <a:pathLst>
                  <a:path w="9525" h="952">
                    <a:moveTo>
                      <a:pt x="0" y="0"/>
                    </a:moveTo>
                    <a:lnTo>
                      <a:pt x="0" y="952"/>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Shape 102">
                <a:extLst>
                  <a:ext uri="{FF2B5EF4-FFF2-40B4-BE49-F238E27FC236}">
                    <a16:creationId xmlns:a16="http://schemas.microsoft.com/office/drawing/2014/main" id="{B33EEB5A-3761-3849-987B-A6C0414C858A}"/>
                  </a:ext>
                </a:extLst>
              </p:cNvPr>
              <p:cNvSpPr/>
              <p:nvPr/>
            </p:nvSpPr>
            <p:spPr>
              <a:xfrm>
                <a:off x="16645622" y="1576439"/>
                <a:ext cx="149542" cy="72641"/>
              </a:xfrm>
              <a:custGeom>
                <a:avLst/>
                <a:gdLst>
                  <a:gd name="connsiteX0" fmla="*/ 149542 w 149542"/>
                  <a:gd name="connsiteY0" fmla="*/ 62865 h 72641"/>
                  <a:gd name="connsiteX1" fmla="*/ 60960 w 149542"/>
                  <a:gd name="connsiteY1" fmla="*/ 63818 h 72641"/>
                  <a:gd name="connsiteX2" fmla="*/ 0 w 149542"/>
                  <a:gd name="connsiteY2" fmla="*/ 0 h 72641"/>
                </a:gdLst>
                <a:ahLst/>
                <a:cxnLst>
                  <a:cxn ang="0">
                    <a:pos x="connsiteX0" y="connsiteY0"/>
                  </a:cxn>
                  <a:cxn ang="0">
                    <a:pos x="connsiteX1" y="connsiteY1"/>
                  </a:cxn>
                  <a:cxn ang="0">
                    <a:pos x="connsiteX2" y="connsiteY2"/>
                  </a:cxn>
                </a:cxnLst>
                <a:rect l="l" t="t" r="r" b="b"/>
                <a:pathLst>
                  <a:path w="149542" h="72641">
                    <a:moveTo>
                      <a:pt x="149542" y="62865"/>
                    </a:moveTo>
                    <a:cubicBezTo>
                      <a:pt x="122873" y="75248"/>
                      <a:pt x="90488" y="76200"/>
                      <a:pt x="60960" y="63818"/>
                    </a:cubicBezTo>
                    <a:cubicBezTo>
                      <a:pt x="31432" y="51435"/>
                      <a:pt x="10477" y="27623"/>
                      <a:pt x="0"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Shape 103">
                <a:extLst>
                  <a:ext uri="{FF2B5EF4-FFF2-40B4-BE49-F238E27FC236}">
                    <a16:creationId xmlns:a16="http://schemas.microsoft.com/office/drawing/2014/main" id="{B6259F2C-9CED-E946-AEC9-9D50C857F705}"/>
                  </a:ext>
                </a:extLst>
              </p:cNvPr>
              <p:cNvSpPr/>
              <p:nvPr/>
            </p:nvSpPr>
            <p:spPr>
              <a:xfrm>
                <a:off x="16638700" y="1427700"/>
                <a:ext cx="221383" cy="211604"/>
              </a:xfrm>
              <a:custGeom>
                <a:avLst/>
                <a:gdLst>
                  <a:gd name="connsiteX0" fmla="*/ 156464 w 221383"/>
                  <a:gd name="connsiteY0" fmla="*/ 211604 h 211604"/>
                  <a:gd name="connsiteX1" fmla="*/ 212662 w 221383"/>
                  <a:gd name="connsiteY1" fmla="*/ 153502 h 211604"/>
                  <a:gd name="connsiteX2" fmla="*/ 153607 w 221383"/>
                  <a:gd name="connsiteY2" fmla="*/ 8722 h 211604"/>
                  <a:gd name="connsiteX3" fmla="*/ 8827 w 221383"/>
                  <a:gd name="connsiteY3" fmla="*/ 67777 h 211604"/>
                  <a:gd name="connsiteX4" fmla="*/ 6922 w 221383"/>
                  <a:gd name="connsiteY4" fmla="*/ 148739 h 211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3" h="211604">
                    <a:moveTo>
                      <a:pt x="156464" y="211604"/>
                    </a:moveTo>
                    <a:cubicBezTo>
                      <a:pt x="181229" y="200174"/>
                      <a:pt x="202184" y="180172"/>
                      <a:pt x="212662" y="153502"/>
                    </a:cubicBezTo>
                    <a:cubicBezTo>
                      <a:pt x="236474" y="97304"/>
                      <a:pt x="209804" y="32534"/>
                      <a:pt x="153607" y="8722"/>
                    </a:cubicBezTo>
                    <a:cubicBezTo>
                      <a:pt x="97409" y="-15091"/>
                      <a:pt x="32639" y="11579"/>
                      <a:pt x="8827" y="67777"/>
                    </a:cubicBezTo>
                    <a:cubicBezTo>
                      <a:pt x="-2603" y="94447"/>
                      <a:pt x="-2603" y="123022"/>
                      <a:pt x="6922" y="14873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Shape 104">
                <a:extLst>
                  <a:ext uri="{FF2B5EF4-FFF2-40B4-BE49-F238E27FC236}">
                    <a16:creationId xmlns:a16="http://schemas.microsoft.com/office/drawing/2014/main" id="{02458EDD-7C08-7D41-A41B-36366E9804B2}"/>
                  </a:ext>
                </a:extLst>
              </p:cNvPr>
              <p:cNvSpPr/>
              <p:nvPr/>
            </p:nvSpPr>
            <p:spPr>
              <a:xfrm>
                <a:off x="16574185" y="1633313"/>
                <a:ext cx="230115" cy="174583"/>
              </a:xfrm>
              <a:custGeom>
                <a:avLst/>
                <a:gdLst>
                  <a:gd name="connsiteX0" fmla="*/ 229552 w 230115"/>
                  <a:gd name="connsiteY0" fmla="*/ 174583 h 174583"/>
                  <a:gd name="connsiteX1" fmla="*/ 130492 w 230115"/>
                  <a:gd name="connsiteY1" fmla="*/ 12658 h 174583"/>
                  <a:gd name="connsiteX2" fmla="*/ 130492 w 230115"/>
                  <a:gd name="connsiteY2" fmla="*/ 12658 h 174583"/>
                  <a:gd name="connsiteX3" fmla="*/ 0 w 230115"/>
                  <a:gd name="connsiteY3" fmla="*/ 14563 h 174583"/>
                </a:gdLst>
                <a:ahLst/>
                <a:cxnLst>
                  <a:cxn ang="0">
                    <a:pos x="connsiteX0" y="connsiteY0"/>
                  </a:cxn>
                  <a:cxn ang="0">
                    <a:pos x="connsiteX1" y="connsiteY1"/>
                  </a:cxn>
                  <a:cxn ang="0">
                    <a:pos x="connsiteX2" y="connsiteY2"/>
                  </a:cxn>
                  <a:cxn ang="0">
                    <a:pos x="connsiteX3" y="connsiteY3"/>
                  </a:cxn>
                </a:cxnLst>
                <a:rect l="l" t="t" r="r" b="b"/>
                <a:pathLst>
                  <a:path w="230115" h="174583">
                    <a:moveTo>
                      <a:pt x="229552" y="174583"/>
                    </a:moveTo>
                    <a:cubicBezTo>
                      <a:pt x="235267" y="106956"/>
                      <a:pt x="197167" y="40281"/>
                      <a:pt x="130492" y="12658"/>
                    </a:cubicBezTo>
                    <a:lnTo>
                      <a:pt x="130492" y="12658"/>
                    </a:lnTo>
                    <a:cubicBezTo>
                      <a:pt x="86677" y="-5439"/>
                      <a:pt x="40005" y="-3534"/>
                      <a:pt x="0" y="14563"/>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Shape 105">
                <a:extLst>
                  <a:ext uri="{FF2B5EF4-FFF2-40B4-BE49-F238E27FC236}">
                    <a16:creationId xmlns:a16="http://schemas.microsoft.com/office/drawing/2014/main" id="{AE932CEF-9AC7-D047-B314-254CC4FCBEA0}"/>
                  </a:ext>
                </a:extLst>
              </p:cNvPr>
              <p:cNvSpPr/>
              <p:nvPr/>
            </p:nvSpPr>
            <p:spPr>
              <a:xfrm rot="-1415794">
                <a:off x="16069217" y="1311734"/>
                <a:ext cx="220983" cy="220983"/>
              </a:xfrm>
              <a:custGeom>
                <a:avLst/>
                <a:gdLst>
                  <a:gd name="connsiteX0" fmla="*/ 220983 w 220983"/>
                  <a:gd name="connsiteY0" fmla="*/ 110492 h 220983"/>
                  <a:gd name="connsiteX1" fmla="*/ 110492 w 220983"/>
                  <a:gd name="connsiteY1" fmla="*/ 220983 h 220983"/>
                  <a:gd name="connsiteX2" fmla="*/ 0 w 220983"/>
                  <a:gd name="connsiteY2" fmla="*/ 110492 h 220983"/>
                  <a:gd name="connsiteX3" fmla="*/ 110492 w 220983"/>
                  <a:gd name="connsiteY3" fmla="*/ 0 h 220983"/>
                  <a:gd name="connsiteX4" fmla="*/ 220983 w 220983"/>
                  <a:gd name="connsiteY4" fmla="*/ 110492 h 22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3" h="220983">
                    <a:moveTo>
                      <a:pt x="220983" y="110492"/>
                    </a:moveTo>
                    <a:cubicBezTo>
                      <a:pt x="220983" y="171514"/>
                      <a:pt x="171514" y="220983"/>
                      <a:pt x="110492" y="220983"/>
                    </a:cubicBezTo>
                    <a:cubicBezTo>
                      <a:pt x="49469" y="220983"/>
                      <a:pt x="0" y="171514"/>
                      <a:pt x="0" y="110492"/>
                    </a:cubicBezTo>
                    <a:cubicBezTo>
                      <a:pt x="0" y="49469"/>
                      <a:pt x="49469" y="0"/>
                      <a:pt x="110492" y="0"/>
                    </a:cubicBezTo>
                    <a:cubicBezTo>
                      <a:pt x="171514" y="0"/>
                      <a:pt x="220983" y="49469"/>
                      <a:pt x="220983" y="110492"/>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Shape 106">
                <a:extLst>
                  <a:ext uri="{FF2B5EF4-FFF2-40B4-BE49-F238E27FC236}">
                    <a16:creationId xmlns:a16="http://schemas.microsoft.com/office/drawing/2014/main" id="{12A3CA46-51FF-874A-B251-20B830FF844B}"/>
                  </a:ext>
                </a:extLst>
              </p:cNvPr>
              <p:cNvSpPr/>
              <p:nvPr/>
            </p:nvSpPr>
            <p:spPr>
              <a:xfrm>
                <a:off x="16077932" y="1532748"/>
                <a:ext cx="258127" cy="140846"/>
              </a:xfrm>
              <a:custGeom>
                <a:avLst/>
                <a:gdLst>
                  <a:gd name="connsiteX0" fmla="*/ 0 w 258127"/>
                  <a:gd name="connsiteY0" fmla="*/ 140846 h 140846"/>
                  <a:gd name="connsiteX1" fmla="*/ 125730 w 258127"/>
                  <a:gd name="connsiteY1" fmla="*/ 3686 h 140846"/>
                  <a:gd name="connsiteX2" fmla="*/ 125730 w 258127"/>
                  <a:gd name="connsiteY2" fmla="*/ 3686 h 140846"/>
                  <a:gd name="connsiteX3" fmla="*/ 258128 w 258127"/>
                  <a:gd name="connsiteY3" fmla="*/ 34166 h 140846"/>
                </a:gdLst>
                <a:ahLst/>
                <a:cxnLst>
                  <a:cxn ang="0">
                    <a:pos x="connsiteX0" y="connsiteY0"/>
                  </a:cxn>
                  <a:cxn ang="0">
                    <a:pos x="connsiteX1" y="connsiteY1"/>
                  </a:cxn>
                  <a:cxn ang="0">
                    <a:pos x="connsiteX2" y="connsiteY2"/>
                  </a:cxn>
                  <a:cxn ang="0">
                    <a:pos x="connsiteX3" y="connsiteY3"/>
                  </a:cxn>
                </a:cxnLst>
                <a:rect l="l" t="t" r="r" b="b"/>
                <a:pathLst>
                  <a:path w="258127" h="140846">
                    <a:moveTo>
                      <a:pt x="0" y="140846"/>
                    </a:moveTo>
                    <a:cubicBezTo>
                      <a:pt x="3810" y="69409"/>
                      <a:pt x="53340" y="18926"/>
                      <a:pt x="125730" y="3686"/>
                    </a:cubicBezTo>
                    <a:lnTo>
                      <a:pt x="125730" y="3686"/>
                    </a:lnTo>
                    <a:cubicBezTo>
                      <a:pt x="174308" y="-6791"/>
                      <a:pt x="221933" y="5591"/>
                      <a:pt x="258128" y="3416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 name="Graphic 72">
              <a:extLst>
                <a:ext uri="{FF2B5EF4-FFF2-40B4-BE49-F238E27FC236}">
                  <a16:creationId xmlns:a16="http://schemas.microsoft.com/office/drawing/2014/main" id="{974630D1-E97E-0142-ACFB-CB7C27D1604A}"/>
                </a:ext>
              </a:extLst>
            </p:cNvPr>
            <p:cNvGrpSpPr/>
            <p:nvPr/>
          </p:nvGrpSpPr>
          <p:grpSpPr>
            <a:xfrm>
              <a:off x="16231285" y="1998397"/>
              <a:ext cx="441007" cy="87630"/>
              <a:chOff x="16231285" y="1998397"/>
              <a:chExt cx="441007" cy="87630"/>
            </a:xfrm>
          </p:grpSpPr>
          <p:sp>
            <p:nvSpPr>
              <p:cNvPr id="12" name="Freeform: Shape 77">
                <a:extLst>
                  <a:ext uri="{FF2B5EF4-FFF2-40B4-BE49-F238E27FC236}">
                    <a16:creationId xmlns:a16="http://schemas.microsoft.com/office/drawing/2014/main" id="{C42078AF-E789-EC4D-807E-152E125CCF07}"/>
                  </a:ext>
                </a:extLst>
              </p:cNvPr>
              <p:cNvSpPr/>
              <p:nvPr/>
            </p:nvSpPr>
            <p:spPr>
              <a:xfrm>
                <a:off x="16231285" y="2000302"/>
                <a:ext cx="85725" cy="85725"/>
              </a:xfrm>
              <a:custGeom>
                <a:avLst/>
                <a:gdLst>
                  <a:gd name="connsiteX0" fmla="*/ 0 w 85725"/>
                  <a:gd name="connsiteY0" fmla="*/ 85725 h 85725"/>
                  <a:gd name="connsiteX1" fmla="*/ 85725 w 85725"/>
                  <a:gd name="connsiteY1" fmla="*/ 0 h 85725"/>
                </a:gdLst>
                <a:ahLst/>
                <a:cxnLst>
                  <a:cxn ang="0">
                    <a:pos x="connsiteX0" y="connsiteY0"/>
                  </a:cxn>
                  <a:cxn ang="0">
                    <a:pos x="connsiteX1" y="connsiteY1"/>
                  </a:cxn>
                </a:cxnLst>
                <a:rect l="l" t="t" r="r" b="b"/>
                <a:pathLst>
                  <a:path w="85725" h="85725">
                    <a:moveTo>
                      <a:pt x="0" y="85725"/>
                    </a:moveTo>
                    <a:lnTo>
                      <a:pt x="85725"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3" name="Freeform: Shape 78">
                <a:extLst>
                  <a:ext uri="{FF2B5EF4-FFF2-40B4-BE49-F238E27FC236}">
                    <a16:creationId xmlns:a16="http://schemas.microsoft.com/office/drawing/2014/main" id="{C2B94354-C1E7-0346-A4C6-248A500B2A74}"/>
                  </a:ext>
                </a:extLst>
              </p:cNvPr>
              <p:cNvSpPr/>
              <p:nvPr/>
            </p:nvSpPr>
            <p:spPr>
              <a:xfrm>
                <a:off x="16586567" y="1998397"/>
                <a:ext cx="85725" cy="85725"/>
              </a:xfrm>
              <a:custGeom>
                <a:avLst/>
                <a:gdLst>
                  <a:gd name="connsiteX0" fmla="*/ 0 w 85725"/>
                  <a:gd name="connsiteY0" fmla="*/ 0 h 85725"/>
                  <a:gd name="connsiteX1" fmla="*/ 85725 w 85725"/>
                  <a:gd name="connsiteY1" fmla="*/ 85725 h 85725"/>
                </a:gdLst>
                <a:ahLst/>
                <a:cxnLst>
                  <a:cxn ang="0">
                    <a:pos x="connsiteX0" y="connsiteY0"/>
                  </a:cxn>
                  <a:cxn ang="0">
                    <a:pos x="connsiteX1" y="connsiteY1"/>
                  </a:cxn>
                </a:cxnLst>
                <a:rect l="l" t="t" r="r" b="b"/>
                <a:pathLst>
                  <a:path w="85725" h="85725">
                    <a:moveTo>
                      <a:pt x="0" y="0"/>
                    </a:moveTo>
                    <a:lnTo>
                      <a:pt x="85725" y="85725"/>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4" name="Freeform: Shape 79">
                <a:extLst>
                  <a:ext uri="{FF2B5EF4-FFF2-40B4-BE49-F238E27FC236}">
                    <a16:creationId xmlns:a16="http://schemas.microsoft.com/office/drawing/2014/main" id="{5D9EF97B-FB68-A24D-ACB1-1240F5F1E68A}"/>
                  </a:ext>
                </a:extLst>
              </p:cNvPr>
              <p:cNvSpPr/>
              <p:nvPr/>
            </p:nvSpPr>
            <p:spPr>
              <a:xfrm>
                <a:off x="16271290" y="2044117"/>
                <a:ext cx="366712" cy="9525"/>
              </a:xfrm>
              <a:custGeom>
                <a:avLst/>
                <a:gdLst>
                  <a:gd name="connsiteX0" fmla="*/ 0 w 366712"/>
                  <a:gd name="connsiteY0" fmla="*/ 0 h 9525"/>
                  <a:gd name="connsiteX1" fmla="*/ 366713 w 366712"/>
                  <a:gd name="connsiteY1" fmla="*/ 0 h 9525"/>
                </a:gdLst>
                <a:ahLst/>
                <a:cxnLst>
                  <a:cxn ang="0">
                    <a:pos x="connsiteX0" y="connsiteY0"/>
                  </a:cxn>
                  <a:cxn ang="0">
                    <a:pos x="connsiteX1" y="connsiteY1"/>
                  </a:cxn>
                </a:cxnLst>
                <a:rect l="l" t="t" r="r" b="b"/>
                <a:pathLst>
                  <a:path w="366712" h="9525">
                    <a:moveTo>
                      <a:pt x="0" y="0"/>
                    </a:moveTo>
                    <a:lnTo>
                      <a:pt x="366713"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sp>
          <p:nvSpPr>
            <p:cNvPr id="8" name="Freeform: Shape 73">
              <a:extLst>
                <a:ext uri="{FF2B5EF4-FFF2-40B4-BE49-F238E27FC236}">
                  <a16:creationId xmlns:a16="http://schemas.microsoft.com/office/drawing/2014/main" id="{6E52D5FB-31E4-994F-AA75-4FFDF1423637}"/>
                </a:ext>
              </a:extLst>
            </p:cNvPr>
            <p:cNvSpPr/>
            <p:nvPr/>
          </p:nvSpPr>
          <p:spPr>
            <a:xfrm>
              <a:off x="16900892" y="1230682"/>
              <a:ext cx="103822" cy="123825"/>
            </a:xfrm>
            <a:custGeom>
              <a:avLst/>
              <a:gdLst>
                <a:gd name="connsiteX0" fmla="*/ 103823 w 103822"/>
                <a:gd name="connsiteY0" fmla="*/ 123825 h 123825"/>
                <a:gd name="connsiteX1" fmla="*/ 103823 w 103822"/>
                <a:gd name="connsiteY1" fmla="*/ 0 h 123825"/>
                <a:gd name="connsiteX2" fmla="*/ 0 w 103822"/>
                <a:gd name="connsiteY2" fmla="*/ 0 h 123825"/>
              </a:gdLst>
              <a:ahLst/>
              <a:cxnLst>
                <a:cxn ang="0">
                  <a:pos x="connsiteX0" y="connsiteY0"/>
                </a:cxn>
                <a:cxn ang="0">
                  <a:pos x="connsiteX1" y="connsiteY1"/>
                </a:cxn>
                <a:cxn ang="0">
                  <a:pos x="connsiteX2" y="connsiteY2"/>
                </a:cxn>
              </a:cxnLst>
              <a:rect l="l" t="t" r="r" b="b"/>
              <a:pathLst>
                <a:path w="103822" h="123825">
                  <a:moveTo>
                    <a:pt x="103823" y="123825"/>
                  </a:moveTo>
                  <a:lnTo>
                    <a:pt x="103823" y="0"/>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Shape 74">
              <a:extLst>
                <a:ext uri="{FF2B5EF4-FFF2-40B4-BE49-F238E27FC236}">
                  <a16:creationId xmlns:a16="http://schemas.microsoft.com/office/drawing/2014/main" id="{2ABEF1C0-7B06-0B43-BBA0-6BFE65424FCF}"/>
                </a:ext>
              </a:extLst>
            </p:cNvPr>
            <p:cNvSpPr/>
            <p:nvPr/>
          </p:nvSpPr>
          <p:spPr>
            <a:xfrm>
              <a:off x="15917912" y="1230682"/>
              <a:ext cx="104775" cy="123825"/>
            </a:xfrm>
            <a:custGeom>
              <a:avLst/>
              <a:gdLst>
                <a:gd name="connsiteX0" fmla="*/ 104775 w 104775"/>
                <a:gd name="connsiteY0" fmla="*/ 0 h 123825"/>
                <a:gd name="connsiteX1" fmla="*/ 0 w 104775"/>
                <a:gd name="connsiteY1" fmla="*/ 0 h 123825"/>
                <a:gd name="connsiteX2" fmla="*/ 0 w 104775"/>
                <a:gd name="connsiteY2" fmla="*/ 123825 h 123825"/>
              </a:gdLst>
              <a:ahLst/>
              <a:cxnLst>
                <a:cxn ang="0">
                  <a:pos x="connsiteX0" y="connsiteY0"/>
                </a:cxn>
                <a:cxn ang="0">
                  <a:pos x="connsiteX1" y="connsiteY1"/>
                </a:cxn>
                <a:cxn ang="0">
                  <a:pos x="connsiteX2" y="connsiteY2"/>
                </a:cxn>
              </a:cxnLst>
              <a:rect l="l" t="t" r="r" b="b"/>
              <a:pathLst>
                <a:path w="104775" h="123825">
                  <a:moveTo>
                    <a:pt x="104775" y="0"/>
                  </a:moveTo>
                  <a:lnTo>
                    <a:pt x="0" y="0"/>
                  </a:lnTo>
                  <a:lnTo>
                    <a:pt x="0" y="123825"/>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Shape 75">
              <a:extLst>
                <a:ext uri="{FF2B5EF4-FFF2-40B4-BE49-F238E27FC236}">
                  <a16:creationId xmlns:a16="http://schemas.microsoft.com/office/drawing/2014/main" id="{E28CB3B5-9BAE-9749-A3BC-B5316DBD2124}"/>
                </a:ext>
              </a:extLst>
            </p:cNvPr>
            <p:cNvSpPr/>
            <p:nvPr/>
          </p:nvSpPr>
          <p:spPr>
            <a:xfrm>
              <a:off x="16900892" y="1978394"/>
              <a:ext cx="103822" cy="119062"/>
            </a:xfrm>
            <a:custGeom>
              <a:avLst/>
              <a:gdLst>
                <a:gd name="connsiteX0" fmla="*/ 103823 w 103822"/>
                <a:gd name="connsiteY0" fmla="*/ 0 h 119062"/>
                <a:gd name="connsiteX1" fmla="*/ 103823 w 103822"/>
                <a:gd name="connsiteY1" fmla="*/ 119063 h 119062"/>
                <a:gd name="connsiteX2" fmla="*/ 0 w 103822"/>
                <a:gd name="connsiteY2" fmla="*/ 119063 h 119062"/>
              </a:gdLst>
              <a:ahLst/>
              <a:cxnLst>
                <a:cxn ang="0">
                  <a:pos x="connsiteX0" y="connsiteY0"/>
                </a:cxn>
                <a:cxn ang="0">
                  <a:pos x="connsiteX1" y="connsiteY1"/>
                </a:cxn>
                <a:cxn ang="0">
                  <a:pos x="connsiteX2" y="connsiteY2"/>
                </a:cxn>
              </a:cxnLst>
              <a:rect l="l" t="t" r="r" b="b"/>
              <a:pathLst>
                <a:path w="103822" h="119062">
                  <a:moveTo>
                    <a:pt x="103823" y="0"/>
                  </a:moveTo>
                  <a:lnTo>
                    <a:pt x="103823" y="119063"/>
                  </a:lnTo>
                  <a:lnTo>
                    <a:pt x="0" y="11906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Shape 76">
              <a:extLst>
                <a:ext uri="{FF2B5EF4-FFF2-40B4-BE49-F238E27FC236}">
                  <a16:creationId xmlns:a16="http://schemas.microsoft.com/office/drawing/2014/main" id="{568E1F3B-635C-5B4C-B275-3A9B450B3C7F}"/>
                </a:ext>
              </a:extLst>
            </p:cNvPr>
            <p:cNvSpPr/>
            <p:nvPr/>
          </p:nvSpPr>
          <p:spPr>
            <a:xfrm>
              <a:off x="15917912" y="1978394"/>
              <a:ext cx="104775" cy="119062"/>
            </a:xfrm>
            <a:custGeom>
              <a:avLst/>
              <a:gdLst>
                <a:gd name="connsiteX0" fmla="*/ 104775 w 104775"/>
                <a:gd name="connsiteY0" fmla="*/ 119063 h 119062"/>
                <a:gd name="connsiteX1" fmla="*/ 0 w 104775"/>
                <a:gd name="connsiteY1" fmla="*/ 119063 h 119062"/>
                <a:gd name="connsiteX2" fmla="*/ 0 w 104775"/>
                <a:gd name="connsiteY2" fmla="*/ 0 h 119062"/>
              </a:gdLst>
              <a:ahLst/>
              <a:cxnLst>
                <a:cxn ang="0">
                  <a:pos x="connsiteX0" y="connsiteY0"/>
                </a:cxn>
                <a:cxn ang="0">
                  <a:pos x="connsiteX1" y="connsiteY1"/>
                </a:cxn>
                <a:cxn ang="0">
                  <a:pos x="connsiteX2" y="connsiteY2"/>
                </a:cxn>
              </a:cxnLst>
              <a:rect l="l" t="t" r="r" b="b"/>
              <a:pathLst>
                <a:path w="104775" h="119062">
                  <a:moveTo>
                    <a:pt x="104775" y="119063"/>
                  </a:moveTo>
                  <a:lnTo>
                    <a:pt x="0" y="119063"/>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grpSp>
      <p:grpSp>
        <p:nvGrpSpPr>
          <p:cNvPr id="56" name="Graphic 236">
            <a:extLst>
              <a:ext uri="{FF2B5EF4-FFF2-40B4-BE49-F238E27FC236}">
                <a16:creationId xmlns:a16="http://schemas.microsoft.com/office/drawing/2014/main" id="{91584B73-883E-334B-B79B-60E77BF06BD4}"/>
              </a:ext>
            </a:extLst>
          </p:cNvPr>
          <p:cNvGrpSpPr/>
          <p:nvPr/>
        </p:nvGrpSpPr>
        <p:grpSpPr>
          <a:xfrm>
            <a:off x="811243" y="4913364"/>
            <a:ext cx="1682777" cy="1682777"/>
            <a:chOff x="4629252" y="322847"/>
            <a:chExt cx="643689" cy="643689"/>
          </a:xfrm>
        </p:grpSpPr>
        <p:sp>
          <p:nvSpPr>
            <p:cNvPr id="57" name="Freeform: Shape 219">
              <a:extLst>
                <a:ext uri="{FF2B5EF4-FFF2-40B4-BE49-F238E27FC236}">
                  <a16:creationId xmlns:a16="http://schemas.microsoft.com/office/drawing/2014/main" id="{805D8EAC-495A-1C46-AFD2-E396B2B2BCFC}"/>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220">
              <a:extLst>
                <a:ext uri="{FF2B5EF4-FFF2-40B4-BE49-F238E27FC236}">
                  <a16:creationId xmlns:a16="http://schemas.microsoft.com/office/drawing/2014/main" id="{D14CEA34-DBF9-C545-AB75-0F30596E2FC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59" name="Freeform: Shape 221">
              <a:extLst>
                <a:ext uri="{FF2B5EF4-FFF2-40B4-BE49-F238E27FC236}">
                  <a16:creationId xmlns:a16="http://schemas.microsoft.com/office/drawing/2014/main" id="{9483A922-6D78-0446-9FBB-A90D42630321}"/>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Freeform: Shape 222">
              <a:extLst>
                <a:ext uri="{FF2B5EF4-FFF2-40B4-BE49-F238E27FC236}">
                  <a16:creationId xmlns:a16="http://schemas.microsoft.com/office/drawing/2014/main" id="{B36340E4-7101-9748-BE3E-8014D601F3CE}"/>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61" name="Freeform: Shape 223">
              <a:extLst>
                <a:ext uri="{FF2B5EF4-FFF2-40B4-BE49-F238E27FC236}">
                  <a16:creationId xmlns:a16="http://schemas.microsoft.com/office/drawing/2014/main" id="{C6423DA4-B099-8444-8260-0BFC1606222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accent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62" name="Freeform: Shape 224">
              <a:extLst>
                <a:ext uri="{FF2B5EF4-FFF2-40B4-BE49-F238E27FC236}">
                  <a16:creationId xmlns:a16="http://schemas.microsoft.com/office/drawing/2014/main" id="{1F516895-AFCE-2B48-8DAB-B439336874E3}"/>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accent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63" name="Freeform: Shape 225">
              <a:extLst>
                <a:ext uri="{FF2B5EF4-FFF2-40B4-BE49-F238E27FC236}">
                  <a16:creationId xmlns:a16="http://schemas.microsoft.com/office/drawing/2014/main" id="{00B186B0-648B-A944-B334-0C7355D6661F}"/>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accent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FFFFFF"/>
                </a:solidFill>
                <a:effectLst/>
                <a:uLnTx/>
                <a:uFillTx/>
                <a:latin typeface="Amazon Ember"/>
                <a:ea typeface="+mn-ea"/>
                <a:cs typeface="+mn-cs"/>
              </a:endParaRPr>
            </a:p>
          </p:txBody>
        </p:sp>
        <p:sp>
          <p:nvSpPr>
            <p:cNvPr id="64" name="Freeform: Shape 226">
              <a:extLst>
                <a:ext uri="{FF2B5EF4-FFF2-40B4-BE49-F238E27FC236}">
                  <a16:creationId xmlns:a16="http://schemas.microsoft.com/office/drawing/2014/main" id="{676C7BC7-0B14-7D42-8786-FA99B9A36440}"/>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tx1"/>
              </a:solidFill>
              <a:prstDash val="solid"/>
              <a:round/>
            </a:ln>
          </p:spPr>
          <p:txBody>
            <a:bodyPr rtlCol="0" anchor="ct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65" name="Group 64">
            <a:extLst>
              <a:ext uri="{FF2B5EF4-FFF2-40B4-BE49-F238E27FC236}">
                <a16:creationId xmlns:a16="http://schemas.microsoft.com/office/drawing/2014/main" id="{A130C7A4-E9FF-7041-8FD0-EB9118DCA2EB}"/>
              </a:ext>
            </a:extLst>
          </p:cNvPr>
          <p:cNvGrpSpPr>
            <a:grpSpLocks noChangeAspect="1"/>
          </p:cNvGrpSpPr>
          <p:nvPr/>
        </p:nvGrpSpPr>
        <p:grpSpPr>
          <a:xfrm>
            <a:off x="1074308" y="3208856"/>
            <a:ext cx="1192282" cy="1204546"/>
            <a:chOff x="6196974" y="2100806"/>
            <a:chExt cx="915081" cy="924494"/>
          </a:xfrm>
        </p:grpSpPr>
        <p:sp>
          <p:nvSpPr>
            <p:cNvPr id="66" name="Freeform: Shape 230">
              <a:extLst>
                <a:ext uri="{FF2B5EF4-FFF2-40B4-BE49-F238E27FC236}">
                  <a16:creationId xmlns:a16="http://schemas.microsoft.com/office/drawing/2014/main" id="{D2B70606-CE8E-3946-9D91-07BF47158D5F}"/>
                </a:ext>
              </a:extLst>
            </p:cNvPr>
            <p:cNvSpPr/>
            <p:nvPr/>
          </p:nvSpPr>
          <p:spPr>
            <a:xfrm>
              <a:off x="6571478" y="2580366"/>
              <a:ext cx="437034" cy="437034"/>
            </a:xfrm>
            <a:custGeom>
              <a:avLst/>
              <a:gdLst>
                <a:gd name="connsiteX0" fmla="*/ 359712 w 437033"/>
                <a:gd name="connsiteY0" fmla="*/ 224736 h 437033"/>
                <a:gd name="connsiteX1" fmla="*/ 329792 w 437033"/>
                <a:gd name="connsiteY1" fmla="*/ 254656 h 437033"/>
                <a:gd name="connsiteX2" fmla="*/ 299872 w 437033"/>
                <a:gd name="connsiteY2" fmla="*/ 224736 h 437033"/>
                <a:gd name="connsiteX3" fmla="*/ 299872 w 437033"/>
                <a:gd name="connsiteY3" fmla="*/ 209776 h 437033"/>
                <a:gd name="connsiteX4" fmla="*/ 239864 w 437033"/>
                <a:gd name="connsiteY4" fmla="*/ 209776 h 437033"/>
                <a:gd name="connsiteX5" fmla="*/ 239864 w 437033"/>
                <a:gd name="connsiteY5" fmla="*/ 177839 h 437033"/>
                <a:gd name="connsiteX6" fmla="*/ 284744 w 437033"/>
                <a:gd name="connsiteY6" fmla="*/ 119848 h 437033"/>
                <a:gd name="connsiteX7" fmla="*/ 239864 w 437033"/>
                <a:gd name="connsiteY7" fmla="*/ 61857 h 437033"/>
                <a:gd name="connsiteX8" fmla="*/ 239864 w 437033"/>
                <a:gd name="connsiteY8" fmla="*/ 0 h 437033"/>
                <a:gd name="connsiteX9" fmla="*/ 60008 w 437033"/>
                <a:gd name="connsiteY9" fmla="*/ 0 h 437033"/>
                <a:gd name="connsiteX10" fmla="*/ 0 w 437033"/>
                <a:gd name="connsiteY10" fmla="*/ 60008 h 437033"/>
                <a:gd name="connsiteX11" fmla="*/ 0 w 437033"/>
                <a:gd name="connsiteY11" fmla="*/ 209776 h 437033"/>
                <a:gd name="connsiteX12" fmla="*/ 0 w 437033"/>
                <a:gd name="connsiteY12" fmla="*/ 239696 h 437033"/>
                <a:gd name="connsiteX13" fmla="*/ 0 w 437033"/>
                <a:gd name="connsiteY13" fmla="*/ 389464 h 437033"/>
                <a:gd name="connsiteX14" fmla="*/ 60008 w 437033"/>
                <a:gd name="connsiteY14" fmla="*/ 449472 h 437033"/>
                <a:gd name="connsiteX15" fmla="*/ 209776 w 437033"/>
                <a:gd name="connsiteY15" fmla="*/ 449472 h 437033"/>
                <a:gd name="connsiteX16" fmla="*/ 239696 w 437033"/>
                <a:gd name="connsiteY16" fmla="*/ 449472 h 437033"/>
                <a:gd name="connsiteX17" fmla="*/ 389464 w 437033"/>
                <a:gd name="connsiteY17" fmla="*/ 449472 h 437033"/>
                <a:gd name="connsiteX18" fmla="*/ 449472 w 437033"/>
                <a:gd name="connsiteY18" fmla="*/ 389464 h 437033"/>
                <a:gd name="connsiteX19" fmla="*/ 449472 w 437033"/>
                <a:gd name="connsiteY19" fmla="*/ 209608 h 437033"/>
                <a:gd name="connsiteX20" fmla="*/ 359544 w 437033"/>
                <a:gd name="connsiteY20" fmla="*/ 209608 h 437033"/>
                <a:gd name="connsiteX21" fmla="*/ 359544 w 437033"/>
                <a:gd name="connsiteY21" fmla="*/ 224736 h 437033"/>
                <a:gd name="connsiteX22" fmla="*/ 30088 w 437033"/>
                <a:gd name="connsiteY22" fmla="*/ 59840 h 437033"/>
                <a:gd name="connsiteX23" fmla="*/ 60008 w 437033"/>
                <a:gd name="connsiteY23" fmla="*/ 29920 h 437033"/>
                <a:gd name="connsiteX24" fmla="*/ 209776 w 437033"/>
                <a:gd name="connsiteY24" fmla="*/ 29920 h 437033"/>
                <a:gd name="connsiteX25" fmla="*/ 209776 w 437033"/>
                <a:gd name="connsiteY25" fmla="*/ 89928 h 437033"/>
                <a:gd name="connsiteX26" fmla="*/ 224736 w 437033"/>
                <a:gd name="connsiteY26" fmla="*/ 89928 h 437033"/>
                <a:gd name="connsiteX27" fmla="*/ 254656 w 437033"/>
                <a:gd name="connsiteY27" fmla="*/ 119848 h 437033"/>
                <a:gd name="connsiteX28" fmla="*/ 224736 w 437033"/>
                <a:gd name="connsiteY28" fmla="*/ 149768 h 437033"/>
                <a:gd name="connsiteX29" fmla="*/ 209776 w 437033"/>
                <a:gd name="connsiteY29" fmla="*/ 149768 h 437033"/>
                <a:gd name="connsiteX30" fmla="*/ 209776 w 437033"/>
                <a:gd name="connsiteY30" fmla="*/ 209776 h 437033"/>
                <a:gd name="connsiteX31" fmla="*/ 177839 w 437033"/>
                <a:gd name="connsiteY31" fmla="*/ 209776 h 437033"/>
                <a:gd name="connsiteX32" fmla="*/ 119848 w 437033"/>
                <a:gd name="connsiteY32" fmla="*/ 164896 h 437033"/>
                <a:gd name="connsiteX33" fmla="*/ 61857 w 437033"/>
                <a:gd name="connsiteY33" fmla="*/ 209776 h 437033"/>
                <a:gd name="connsiteX34" fmla="*/ 29920 w 437033"/>
                <a:gd name="connsiteY34" fmla="*/ 209776 h 437033"/>
                <a:gd name="connsiteX35" fmla="*/ 29920 w 437033"/>
                <a:gd name="connsiteY35" fmla="*/ 59840 h 437033"/>
                <a:gd name="connsiteX36" fmla="*/ 60008 w 437033"/>
                <a:gd name="connsiteY36" fmla="*/ 419552 h 437033"/>
                <a:gd name="connsiteX37" fmla="*/ 30088 w 437033"/>
                <a:gd name="connsiteY37" fmla="*/ 389632 h 437033"/>
                <a:gd name="connsiteX38" fmla="*/ 30088 w 437033"/>
                <a:gd name="connsiteY38" fmla="*/ 239864 h 437033"/>
                <a:gd name="connsiteX39" fmla="*/ 90096 w 437033"/>
                <a:gd name="connsiteY39" fmla="*/ 239864 h 437033"/>
                <a:gd name="connsiteX40" fmla="*/ 90096 w 437033"/>
                <a:gd name="connsiteY40" fmla="*/ 224736 h 437033"/>
                <a:gd name="connsiteX41" fmla="*/ 120016 w 437033"/>
                <a:gd name="connsiteY41" fmla="*/ 194816 h 437033"/>
                <a:gd name="connsiteX42" fmla="*/ 149936 w 437033"/>
                <a:gd name="connsiteY42" fmla="*/ 224736 h 437033"/>
                <a:gd name="connsiteX43" fmla="*/ 149936 w 437033"/>
                <a:gd name="connsiteY43" fmla="*/ 239696 h 437033"/>
                <a:gd name="connsiteX44" fmla="*/ 209944 w 437033"/>
                <a:gd name="connsiteY44" fmla="*/ 239696 h 437033"/>
                <a:gd name="connsiteX45" fmla="*/ 209944 w 437033"/>
                <a:gd name="connsiteY45" fmla="*/ 271633 h 437033"/>
                <a:gd name="connsiteX46" fmla="*/ 165064 w 437033"/>
                <a:gd name="connsiteY46" fmla="*/ 329624 h 437033"/>
                <a:gd name="connsiteX47" fmla="*/ 209944 w 437033"/>
                <a:gd name="connsiteY47" fmla="*/ 387615 h 437033"/>
                <a:gd name="connsiteX48" fmla="*/ 209944 w 437033"/>
                <a:gd name="connsiteY48" fmla="*/ 419552 h 437033"/>
                <a:gd name="connsiteX49" fmla="*/ 60008 w 437033"/>
                <a:gd name="connsiteY49" fmla="*/ 419552 h 437033"/>
                <a:gd name="connsiteX50" fmla="*/ 387783 w 437033"/>
                <a:gd name="connsiteY50" fmla="*/ 239696 h 437033"/>
                <a:gd name="connsiteX51" fmla="*/ 419720 w 437033"/>
                <a:gd name="connsiteY51" fmla="*/ 239696 h 437033"/>
                <a:gd name="connsiteX52" fmla="*/ 419720 w 437033"/>
                <a:gd name="connsiteY52" fmla="*/ 389464 h 437033"/>
                <a:gd name="connsiteX53" fmla="*/ 389800 w 437033"/>
                <a:gd name="connsiteY53" fmla="*/ 419384 h 437033"/>
                <a:gd name="connsiteX54" fmla="*/ 240032 w 437033"/>
                <a:gd name="connsiteY54" fmla="*/ 419384 h 437033"/>
                <a:gd name="connsiteX55" fmla="*/ 240032 w 437033"/>
                <a:gd name="connsiteY55" fmla="*/ 359376 h 437033"/>
                <a:gd name="connsiteX56" fmla="*/ 225072 w 437033"/>
                <a:gd name="connsiteY56" fmla="*/ 359376 h 437033"/>
                <a:gd name="connsiteX57" fmla="*/ 195152 w 437033"/>
                <a:gd name="connsiteY57" fmla="*/ 329456 h 437033"/>
                <a:gd name="connsiteX58" fmla="*/ 225072 w 437033"/>
                <a:gd name="connsiteY58" fmla="*/ 299536 h 437033"/>
                <a:gd name="connsiteX59" fmla="*/ 240032 w 437033"/>
                <a:gd name="connsiteY59" fmla="*/ 299536 h 437033"/>
                <a:gd name="connsiteX60" fmla="*/ 240032 w 437033"/>
                <a:gd name="connsiteY60" fmla="*/ 239528 h 437033"/>
                <a:gd name="connsiteX61" fmla="*/ 271969 w 437033"/>
                <a:gd name="connsiteY61" fmla="*/ 239528 h 437033"/>
                <a:gd name="connsiteX62" fmla="*/ 329960 w 437033"/>
                <a:gd name="connsiteY62" fmla="*/ 284408 h 437033"/>
                <a:gd name="connsiteX63" fmla="*/ 387783 w 437033"/>
                <a:gd name="connsiteY63" fmla="*/ 239696 h 43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7033" h="437033">
                  <a:moveTo>
                    <a:pt x="359712" y="224736"/>
                  </a:moveTo>
                  <a:cubicBezTo>
                    <a:pt x="359712" y="241209"/>
                    <a:pt x="346265" y="254656"/>
                    <a:pt x="329792" y="254656"/>
                  </a:cubicBezTo>
                  <a:cubicBezTo>
                    <a:pt x="313319" y="254656"/>
                    <a:pt x="299872" y="241209"/>
                    <a:pt x="299872" y="224736"/>
                  </a:cubicBezTo>
                  <a:lnTo>
                    <a:pt x="299872" y="209776"/>
                  </a:lnTo>
                  <a:lnTo>
                    <a:pt x="239864" y="209776"/>
                  </a:lnTo>
                  <a:lnTo>
                    <a:pt x="239864" y="177839"/>
                  </a:lnTo>
                  <a:cubicBezTo>
                    <a:pt x="265750" y="171115"/>
                    <a:pt x="284744" y="147751"/>
                    <a:pt x="284744" y="119848"/>
                  </a:cubicBezTo>
                  <a:cubicBezTo>
                    <a:pt x="284744" y="91945"/>
                    <a:pt x="265582" y="68413"/>
                    <a:pt x="239864" y="61857"/>
                  </a:cubicBezTo>
                  <a:lnTo>
                    <a:pt x="239864" y="0"/>
                  </a:lnTo>
                  <a:lnTo>
                    <a:pt x="60008" y="0"/>
                  </a:lnTo>
                  <a:cubicBezTo>
                    <a:pt x="26894" y="0"/>
                    <a:pt x="0" y="26894"/>
                    <a:pt x="0" y="60008"/>
                  </a:cubicBezTo>
                  <a:lnTo>
                    <a:pt x="0" y="209776"/>
                  </a:lnTo>
                  <a:lnTo>
                    <a:pt x="0" y="239696"/>
                  </a:lnTo>
                  <a:lnTo>
                    <a:pt x="0" y="389464"/>
                  </a:lnTo>
                  <a:cubicBezTo>
                    <a:pt x="0" y="422578"/>
                    <a:pt x="26894" y="449472"/>
                    <a:pt x="60008" y="449472"/>
                  </a:cubicBezTo>
                  <a:lnTo>
                    <a:pt x="209776" y="449472"/>
                  </a:lnTo>
                  <a:lnTo>
                    <a:pt x="239696" y="449472"/>
                  </a:lnTo>
                  <a:lnTo>
                    <a:pt x="389464" y="449472"/>
                  </a:lnTo>
                  <a:cubicBezTo>
                    <a:pt x="422578" y="449472"/>
                    <a:pt x="449472" y="422578"/>
                    <a:pt x="449472" y="389464"/>
                  </a:cubicBezTo>
                  <a:lnTo>
                    <a:pt x="449472" y="209608"/>
                  </a:lnTo>
                  <a:lnTo>
                    <a:pt x="359544" y="209608"/>
                  </a:lnTo>
                  <a:lnTo>
                    <a:pt x="359544" y="224736"/>
                  </a:lnTo>
                  <a:close/>
                  <a:moveTo>
                    <a:pt x="30088" y="59840"/>
                  </a:moveTo>
                  <a:cubicBezTo>
                    <a:pt x="30088" y="43367"/>
                    <a:pt x="43535" y="29920"/>
                    <a:pt x="60008" y="29920"/>
                  </a:cubicBezTo>
                  <a:lnTo>
                    <a:pt x="209776" y="29920"/>
                  </a:lnTo>
                  <a:lnTo>
                    <a:pt x="209776" y="89928"/>
                  </a:lnTo>
                  <a:lnTo>
                    <a:pt x="224736" y="89928"/>
                  </a:lnTo>
                  <a:cubicBezTo>
                    <a:pt x="241209" y="89928"/>
                    <a:pt x="254656" y="103375"/>
                    <a:pt x="254656" y="119848"/>
                  </a:cubicBezTo>
                  <a:cubicBezTo>
                    <a:pt x="254656" y="136321"/>
                    <a:pt x="241209" y="149768"/>
                    <a:pt x="224736" y="149768"/>
                  </a:cubicBezTo>
                  <a:lnTo>
                    <a:pt x="209776" y="149768"/>
                  </a:lnTo>
                  <a:lnTo>
                    <a:pt x="209776" y="209776"/>
                  </a:lnTo>
                  <a:lnTo>
                    <a:pt x="177839" y="209776"/>
                  </a:lnTo>
                  <a:cubicBezTo>
                    <a:pt x="171115" y="183890"/>
                    <a:pt x="147751" y="164896"/>
                    <a:pt x="119848" y="164896"/>
                  </a:cubicBezTo>
                  <a:cubicBezTo>
                    <a:pt x="91945" y="164896"/>
                    <a:pt x="68413" y="184058"/>
                    <a:pt x="61857" y="209776"/>
                  </a:cubicBezTo>
                  <a:lnTo>
                    <a:pt x="29920" y="209776"/>
                  </a:lnTo>
                  <a:lnTo>
                    <a:pt x="29920" y="59840"/>
                  </a:lnTo>
                  <a:close/>
                  <a:moveTo>
                    <a:pt x="60008" y="419552"/>
                  </a:moveTo>
                  <a:cubicBezTo>
                    <a:pt x="43535" y="419552"/>
                    <a:pt x="30088" y="406105"/>
                    <a:pt x="30088" y="389632"/>
                  </a:cubicBezTo>
                  <a:lnTo>
                    <a:pt x="30088" y="239864"/>
                  </a:lnTo>
                  <a:lnTo>
                    <a:pt x="90096" y="239864"/>
                  </a:lnTo>
                  <a:lnTo>
                    <a:pt x="90096" y="224736"/>
                  </a:lnTo>
                  <a:cubicBezTo>
                    <a:pt x="90096" y="208263"/>
                    <a:pt x="103543" y="194816"/>
                    <a:pt x="120016" y="194816"/>
                  </a:cubicBezTo>
                  <a:cubicBezTo>
                    <a:pt x="136489" y="194816"/>
                    <a:pt x="149936" y="208263"/>
                    <a:pt x="149936" y="224736"/>
                  </a:cubicBezTo>
                  <a:lnTo>
                    <a:pt x="149936" y="239696"/>
                  </a:lnTo>
                  <a:lnTo>
                    <a:pt x="209944" y="239696"/>
                  </a:lnTo>
                  <a:lnTo>
                    <a:pt x="209944" y="271633"/>
                  </a:lnTo>
                  <a:cubicBezTo>
                    <a:pt x="184058" y="278357"/>
                    <a:pt x="165064" y="301721"/>
                    <a:pt x="165064" y="329624"/>
                  </a:cubicBezTo>
                  <a:cubicBezTo>
                    <a:pt x="165064" y="357527"/>
                    <a:pt x="184226" y="381060"/>
                    <a:pt x="209944" y="387615"/>
                  </a:cubicBezTo>
                  <a:lnTo>
                    <a:pt x="209944" y="419552"/>
                  </a:lnTo>
                  <a:lnTo>
                    <a:pt x="60008" y="419552"/>
                  </a:lnTo>
                  <a:close/>
                  <a:moveTo>
                    <a:pt x="387783" y="239696"/>
                  </a:moveTo>
                  <a:lnTo>
                    <a:pt x="419720" y="239696"/>
                  </a:lnTo>
                  <a:lnTo>
                    <a:pt x="419720" y="389464"/>
                  </a:lnTo>
                  <a:cubicBezTo>
                    <a:pt x="419720" y="405937"/>
                    <a:pt x="406273" y="419384"/>
                    <a:pt x="389800" y="419384"/>
                  </a:cubicBezTo>
                  <a:lnTo>
                    <a:pt x="240032" y="419384"/>
                  </a:lnTo>
                  <a:lnTo>
                    <a:pt x="240032" y="359376"/>
                  </a:lnTo>
                  <a:lnTo>
                    <a:pt x="225072" y="359376"/>
                  </a:lnTo>
                  <a:cubicBezTo>
                    <a:pt x="208599" y="359376"/>
                    <a:pt x="195152" y="345929"/>
                    <a:pt x="195152" y="329456"/>
                  </a:cubicBezTo>
                  <a:cubicBezTo>
                    <a:pt x="195152" y="312983"/>
                    <a:pt x="208599" y="299536"/>
                    <a:pt x="225072" y="299536"/>
                  </a:cubicBezTo>
                  <a:lnTo>
                    <a:pt x="240032" y="299536"/>
                  </a:lnTo>
                  <a:lnTo>
                    <a:pt x="240032" y="239528"/>
                  </a:lnTo>
                  <a:lnTo>
                    <a:pt x="271969" y="239528"/>
                  </a:lnTo>
                  <a:cubicBezTo>
                    <a:pt x="278693" y="265414"/>
                    <a:pt x="302057" y="284408"/>
                    <a:pt x="329960" y="284408"/>
                  </a:cubicBezTo>
                  <a:cubicBezTo>
                    <a:pt x="357863" y="284408"/>
                    <a:pt x="381060" y="265582"/>
                    <a:pt x="387783" y="239696"/>
                  </a:cubicBezTo>
                  <a:close/>
                </a:path>
              </a:pathLst>
            </a:custGeom>
            <a:solidFill>
              <a:schemeClr val="tx1"/>
            </a:solidFill>
            <a:ln w="12700" cap="flat">
              <a:solidFill>
                <a:srgbClr val="232F3E"/>
              </a:solidFill>
              <a:prstDash val="solid"/>
              <a:miter/>
            </a:ln>
          </p:spPr>
          <p:txBody>
            <a:bodyPr rtlCol="0" anchor="ctr"/>
            <a:lstStyle/>
            <a:p>
              <a:endParaRPr lang="en-US"/>
            </a:p>
          </p:txBody>
        </p:sp>
        <p:sp>
          <p:nvSpPr>
            <p:cNvPr id="67" name="Freeform: Shape 231">
              <a:extLst>
                <a:ext uri="{FF2B5EF4-FFF2-40B4-BE49-F238E27FC236}">
                  <a16:creationId xmlns:a16="http://schemas.microsoft.com/office/drawing/2014/main" id="{4B1DEC6E-AE8E-D746-8B83-7366FE6CA4F3}"/>
                </a:ext>
              </a:extLst>
            </p:cNvPr>
            <p:cNvSpPr/>
            <p:nvPr/>
          </p:nvSpPr>
          <p:spPr>
            <a:xfrm>
              <a:off x="6736206" y="2100806"/>
              <a:ext cx="285753" cy="235326"/>
            </a:xfrm>
            <a:custGeom>
              <a:avLst/>
              <a:gdLst>
                <a:gd name="connsiteX0" fmla="*/ 90096 w 285752"/>
                <a:gd name="connsiteY0" fmla="*/ 224736 h 235325"/>
                <a:gd name="connsiteX1" fmla="*/ 120016 w 285752"/>
                <a:gd name="connsiteY1" fmla="*/ 194816 h 235325"/>
                <a:gd name="connsiteX2" fmla="*/ 149936 w 285752"/>
                <a:gd name="connsiteY2" fmla="*/ 224736 h 235325"/>
                <a:gd name="connsiteX3" fmla="*/ 149936 w 285752"/>
                <a:gd name="connsiteY3" fmla="*/ 239696 h 235325"/>
                <a:gd name="connsiteX4" fmla="*/ 239864 w 285752"/>
                <a:gd name="connsiteY4" fmla="*/ 239696 h 235325"/>
                <a:gd name="connsiteX5" fmla="*/ 239864 w 285752"/>
                <a:gd name="connsiteY5" fmla="*/ 179856 h 235325"/>
                <a:gd name="connsiteX6" fmla="*/ 299872 w 285752"/>
                <a:gd name="connsiteY6" fmla="*/ 119848 h 235325"/>
                <a:gd name="connsiteX7" fmla="*/ 239864 w 285752"/>
                <a:gd name="connsiteY7" fmla="*/ 59840 h 235325"/>
                <a:gd name="connsiteX8" fmla="*/ 239864 w 285752"/>
                <a:gd name="connsiteY8" fmla="*/ 0 h 235325"/>
                <a:gd name="connsiteX9" fmla="*/ 60008 w 285752"/>
                <a:gd name="connsiteY9" fmla="*/ 0 h 235325"/>
                <a:gd name="connsiteX10" fmla="*/ 0 w 285752"/>
                <a:gd name="connsiteY10" fmla="*/ 60008 h 235325"/>
                <a:gd name="connsiteX11" fmla="*/ 0 w 285752"/>
                <a:gd name="connsiteY11" fmla="*/ 239864 h 235325"/>
                <a:gd name="connsiteX12" fmla="*/ 89928 w 285752"/>
                <a:gd name="connsiteY12" fmla="*/ 239864 h 235325"/>
                <a:gd name="connsiteX13" fmla="*/ 89928 w 285752"/>
                <a:gd name="connsiteY13" fmla="*/ 224736 h 235325"/>
                <a:gd name="connsiteX14" fmla="*/ 62025 w 285752"/>
                <a:gd name="connsiteY14" fmla="*/ 209776 h 235325"/>
                <a:gd name="connsiteX15" fmla="*/ 30088 w 285752"/>
                <a:gd name="connsiteY15" fmla="*/ 209776 h 235325"/>
                <a:gd name="connsiteX16" fmla="*/ 30088 w 285752"/>
                <a:gd name="connsiteY16" fmla="*/ 60008 h 235325"/>
                <a:gd name="connsiteX17" fmla="*/ 60008 w 285752"/>
                <a:gd name="connsiteY17" fmla="*/ 30088 h 235325"/>
                <a:gd name="connsiteX18" fmla="*/ 209776 w 285752"/>
                <a:gd name="connsiteY18" fmla="*/ 30088 h 235325"/>
                <a:gd name="connsiteX19" fmla="*/ 209776 w 285752"/>
                <a:gd name="connsiteY19" fmla="*/ 90096 h 235325"/>
                <a:gd name="connsiteX20" fmla="*/ 239696 w 285752"/>
                <a:gd name="connsiteY20" fmla="*/ 90096 h 235325"/>
                <a:gd name="connsiteX21" fmla="*/ 269616 w 285752"/>
                <a:gd name="connsiteY21" fmla="*/ 120016 h 235325"/>
                <a:gd name="connsiteX22" fmla="*/ 239696 w 285752"/>
                <a:gd name="connsiteY22" fmla="*/ 149936 h 235325"/>
                <a:gd name="connsiteX23" fmla="*/ 209776 w 285752"/>
                <a:gd name="connsiteY23" fmla="*/ 149936 h 235325"/>
                <a:gd name="connsiteX24" fmla="*/ 209776 w 285752"/>
                <a:gd name="connsiteY24" fmla="*/ 209944 h 235325"/>
                <a:gd name="connsiteX25" fmla="*/ 177839 w 285752"/>
                <a:gd name="connsiteY25" fmla="*/ 209944 h 235325"/>
                <a:gd name="connsiteX26" fmla="*/ 119848 w 285752"/>
                <a:gd name="connsiteY26" fmla="*/ 165064 h 235325"/>
                <a:gd name="connsiteX27" fmla="*/ 62025 w 285752"/>
                <a:gd name="connsiteY27" fmla="*/ 209776 h 23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5752" h="235325">
                  <a:moveTo>
                    <a:pt x="90096" y="224736"/>
                  </a:moveTo>
                  <a:cubicBezTo>
                    <a:pt x="90096" y="208263"/>
                    <a:pt x="103543" y="194816"/>
                    <a:pt x="120016" y="194816"/>
                  </a:cubicBezTo>
                  <a:cubicBezTo>
                    <a:pt x="136489" y="194816"/>
                    <a:pt x="149936" y="208263"/>
                    <a:pt x="149936" y="224736"/>
                  </a:cubicBezTo>
                  <a:lnTo>
                    <a:pt x="149936" y="239696"/>
                  </a:lnTo>
                  <a:lnTo>
                    <a:pt x="239864" y="239696"/>
                  </a:lnTo>
                  <a:lnTo>
                    <a:pt x="239864" y="179856"/>
                  </a:lnTo>
                  <a:cubicBezTo>
                    <a:pt x="272978" y="179856"/>
                    <a:pt x="299872" y="152962"/>
                    <a:pt x="299872" y="119848"/>
                  </a:cubicBezTo>
                  <a:cubicBezTo>
                    <a:pt x="299872" y="86734"/>
                    <a:pt x="272978" y="59840"/>
                    <a:pt x="239864" y="59840"/>
                  </a:cubicBezTo>
                  <a:lnTo>
                    <a:pt x="239864" y="0"/>
                  </a:lnTo>
                  <a:lnTo>
                    <a:pt x="60008" y="0"/>
                  </a:lnTo>
                  <a:cubicBezTo>
                    <a:pt x="26894" y="0"/>
                    <a:pt x="0" y="26894"/>
                    <a:pt x="0" y="60008"/>
                  </a:cubicBezTo>
                  <a:lnTo>
                    <a:pt x="0" y="239864"/>
                  </a:lnTo>
                  <a:lnTo>
                    <a:pt x="89928" y="239864"/>
                  </a:lnTo>
                  <a:lnTo>
                    <a:pt x="89928" y="224736"/>
                  </a:lnTo>
                  <a:close/>
                  <a:moveTo>
                    <a:pt x="62025" y="209776"/>
                  </a:moveTo>
                  <a:lnTo>
                    <a:pt x="30088" y="209776"/>
                  </a:lnTo>
                  <a:lnTo>
                    <a:pt x="30088" y="60008"/>
                  </a:lnTo>
                  <a:cubicBezTo>
                    <a:pt x="30088" y="43535"/>
                    <a:pt x="43535" y="30088"/>
                    <a:pt x="60008" y="30088"/>
                  </a:cubicBezTo>
                  <a:lnTo>
                    <a:pt x="209776" y="30088"/>
                  </a:lnTo>
                  <a:lnTo>
                    <a:pt x="209776" y="90096"/>
                  </a:lnTo>
                  <a:lnTo>
                    <a:pt x="239696" y="90096"/>
                  </a:lnTo>
                  <a:cubicBezTo>
                    <a:pt x="256169" y="90096"/>
                    <a:pt x="269616" y="103543"/>
                    <a:pt x="269616" y="120016"/>
                  </a:cubicBezTo>
                  <a:cubicBezTo>
                    <a:pt x="269616" y="136489"/>
                    <a:pt x="256169" y="149936"/>
                    <a:pt x="239696" y="149936"/>
                  </a:cubicBezTo>
                  <a:lnTo>
                    <a:pt x="209776" y="149936"/>
                  </a:lnTo>
                  <a:lnTo>
                    <a:pt x="209776" y="209944"/>
                  </a:lnTo>
                  <a:lnTo>
                    <a:pt x="177839" y="209944"/>
                  </a:lnTo>
                  <a:cubicBezTo>
                    <a:pt x="171115" y="184058"/>
                    <a:pt x="147751" y="165064"/>
                    <a:pt x="119848" y="165064"/>
                  </a:cubicBezTo>
                  <a:cubicBezTo>
                    <a:pt x="92281" y="164896"/>
                    <a:pt x="68749" y="183890"/>
                    <a:pt x="62025" y="209776"/>
                  </a:cubicBezTo>
                  <a:close/>
                </a:path>
              </a:pathLst>
            </a:custGeom>
            <a:solidFill>
              <a:schemeClr val="tx1"/>
            </a:solidFill>
            <a:ln w="12700" cap="flat">
              <a:solidFill>
                <a:srgbClr val="232F3E"/>
              </a:solidFill>
              <a:prstDash val="solid"/>
              <a:miter/>
            </a:ln>
          </p:spPr>
          <p:txBody>
            <a:bodyPr rtlCol="0" anchor="ctr"/>
            <a:lstStyle/>
            <a:p>
              <a:endParaRPr lang="en-US"/>
            </a:p>
          </p:txBody>
        </p:sp>
        <p:sp>
          <p:nvSpPr>
            <p:cNvPr id="68" name="Freeform: Shape 232">
              <a:extLst>
                <a:ext uri="{FF2B5EF4-FFF2-40B4-BE49-F238E27FC236}">
                  <a16:creationId xmlns:a16="http://schemas.microsoft.com/office/drawing/2014/main" id="{5F21647A-20AE-3241-9F2B-DBB909A757BC}"/>
                </a:ext>
              </a:extLst>
            </p:cNvPr>
            <p:cNvSpPr/>
            <p:nvPr/>
          </p:nvSpPr>
          <p:spPr>
            <a:xfrm>
              <a:off x="6931190" y="2430430"/>
              <a:ext cx="84045" cy="117663"/>
            </a:xfrm>
            <a:custGeom>
              <a:avLst/>
              <a:gdLst>
                <a:gd name="connsiteX0" fmla="*/ 44880 w 84044"/>
                <a:gd name="connsiteY0" fmla="*/ 0 h 117662"/>
                <a:gd name="connsiteX1" fmla="*/ 0 w 84044"/>
                <a:gd name="connsiteY1" fmla="*/ 44880 h 117662"/>
                <a:gd name="connsiteX2" fmla="*/ 0 w 84044"/>
                <a:gd name="connsiteY2" fmla="*/ 59840 h 117662"/>
                <a:gd name="connsiteX3" fmla="*/ 29920 w 84044"/>
                <a:gd name="connsiteY3" fmla="*/ 59840 h 117662"/>
                <a:gd name="connsiteX4" fmla="*/ 29920 w 84044"/>
                <a:gd name="connsiteY4" fmla="*/ 44880 h 117662"/>
                <a:gd name="connsiteX5" fmla="*/ 44880 w 84044"/>
                <a:gd name="connsiteY5" fmla="*/ 29920 h 117662"/>
                <a:gd name="connsiteX6" fmla="*/ 59840 w 84044"/>
                <a:gd name="connsiteY6" fmla="*/ 44880 h 117662"/>
                <a:gd name="connsiteX7" fmla="*/ 59840 w 84044"/>
                <a:gd name="connsiteY7" fmla="*/ 47401 h 117662"/>
                <a:gd name="connsiteX8" fmla="*/ 55470 w 84044"/>
                <a:gd name="connsiteY8" fmla="*/ 57991 h 117662"/>
                <a:gd name="connsiteX9" fmla="*/ 43031 w 84044"/>
                <a:gd name="connsiteY9" fmla="*/ 70430 h 117662"/>
                <a:gd name="connsiteX10" fmla="*/ 29920 w 84044"/>
                <a:gd name="connsiteY10" fmla="*/ 102199 h 117662"/>
                <a:gd name="connsiteX11" fmla="*/ 29920 w 84044"/>
                <a:gd name="connsiteY11" fmla="*/ 119680 h 117662"/>
                <a:gd name="connsiteX12" fmla="*/ 59840 w 84044"/>
                <a:gd name="connsiteY12" fmla="*/ 119680 h 117662"/>
                <a:gd name="connsiteX13" fmla="*/ 59840 w 84044"/>
                <a:gd name="connsiteY13" fmla="*/ 102367 h 117662"/>
                <a:gd name="connsiteX14" fmla="*/ 64210 w 84044"/>
                <a:gd name="connsiteY14" fmla="*/ 91777 h 117662"/>
                <a:gd name="connsiteX15" fmla="*/ 76649 w 84044"/>
                <a:gd name="connsiteY15" fmla="*/ 79338 h 117662"/>
                <a:gd name="connsiteX16" fmla="*/ 89760 w 84044"/>
                <a:gd name="connsiteY16" fmla="*/ 47569 h 117662"/>
                <a:gd name="connsiteX17" fmla="*/ 89760 w 84044"/>
                <a:gd name="connsiteY17" fmla="*/ 45048 h 117662"/>
                <a:gd name="connsiteX18" fmla="*/ 44880 w 84044"/>
                <a:gd name="connsiteY18" fmla="*/ 0 h 11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44" h="117662">
                  <a:moveTo>
                    <a:pt x="44880" y="0"/>
                  </a:moveTo>
                  <a:cubicBezTo>
                    <a:pt x="20171" y="0"/>
                    <a:pt x="0" y="20171"/>
                    <a:pt x="0" y="44880"/>
                  </a:cubicBezTo>
                  <a:lnTo>
                    <a:pt x="0" y="59840"/>
                  </a:lnTo>
                  <a:lnTo>
                    <a:pt x="29920" y="59840"/>
                  </a:lnTo>
                  <a:lnTo>
                    <a:pt x="29920" y="44880"/>
                  </a:lnTo>
                  <a:cubicBezTo>
                    <a:pt x="29920" y="36644"/>
                    <a:pt x="36644" y="29920"/>
                    <a:pt x="44880" y="29920"/>
                  </a:cubicBezTo>
                  <a:cubicBezTo>
                    <a:pt x="53116" y="29920"/>
                    <a:pt x="59840" y="36644"/>
                    <a:pt x="59840" y="44880"/>
                  </a:cubicBezTo>
                  <a:lnTo>
                    <a:pt x="59840" y="47401"/>
                  </a:lnTo>
                  <a:cubicBezTo>
                    <a:pt x="59840" y="51267"/>
                    <a:pt x="58327" y="55133"/>
                    <a:pt x="55470" y="57991"/>
                  </a:cubicBezTo>
                  <a:lnTo>
                    <a:pt x="43031" y="70430"/>
                  </a:lnTo>
                  <a:cubicBezTo>
                    <a:pt x="34458" y="78834"/>
                    <a:pt x="29920" y="90264"/>
                    <a:pt x="29920" y="102199"/>
                  </a:cubicBezTo>
                  <a:lnTo>
                    <a:pt x="29920" y="119680"/>
                  </a:lnTo>
                  <a:lnTo>
                    <a:pt x="59840" y="119680"/>
                  </a:lnTo>
                  <a:lnTo>
                    <a:pt x="59840" y="102367"/>
                  </a:lnTo>
                  <a:cubicBezTo>
                    <a:pt x="59840" y="98501"/>
                    <a:pt x="61353" y="94635"/>
                    <a:pt x="64210" y="91777"/>
                  </a:cubicBezTo>
                  <a:lnTo>
                    <a:pt x="76649" y="79338"/>
                  </a:lnTo>
                  <a:cubicBezTo>
                    <a:pt x="85222" y="70934"/>
                    <a:pt x="89760" y="59504"/>
                    <a:pt x="89760" y="47569"/>
                  </a:cubicBezTo>
                  <a:lnTo>
                    <a:pt x="89760" y="45048"/>
                  </a:lnTo>
                  <a:cubicBezTo>
                    <a:pt x="89928" y="20171"/>
                    <a:pt x="69757" y="0"/>
                    <a:pt x="44880" y="0"/>
                  </a:cubicBezTo>
                  <a:close/>
                </a:path>
              </a:pathLst>
            </a:custGeom>
            <a:solidFill>
              <a:schemeClr val="accent1"/>
            </a:solidFill>
            <a:ln w="12700" cap="flat">
              <a:solidFill>
                <a:srgbClr val="232F3E"/>
              </a:solidFill>
              <a:prstDash val="solid"/>
              <a:miter/>
            </a:ln>
          </p:spPr>
          <p:txBody>
            <a:bodyPr rtlCol="0" anchor="ctr"/>
            <a:lstStyle/>
            <a:p>
              <a:endParaRPr lang="en-US"/>
            </a:p>
          </p:txBody>
        </p:sp>
        <p:sp>
          <p:nvSpPr>
            <p:cNvPr id="69" name="Freeform: Shape 233">
              <a:extLst>
                <a:ext uri="{FF2B5EF4-FFF2-40B4-BE49-F238E27FC236}">
                  <a16:creationId xmlns:a16="http://schemas.microsoft.com/office/drawing/2014/main" id="{DA5E2B48-9ABF-E14F-8B54-D55107BADC0F}"/>
                </a:ext>
              </a:extLst>
            </p:cNvPr>
            <p:cNvSpPr/>
            <p:nvPr/>
          </p:nvSpPr>
          <p:spPr>
            <a:xfrm>
              <a:off x="6961110" y="258036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accent1"/>
            </a:solidFill>
            <a:ln w="12700" cap="flat">
              <a:solidFill>
                <a:srgbClr val="232F3E"/>
              </a:solidFill>
              <a:prstDash val="solid"/>
              <a:miter/>
            </a:ln>
          </p:spPr>
          <p:txBody>
            <a:bodyPr rtlCol="0" anchor="ctr"/>
            <a:lstStyle/>
            <a:p>
              <a:endParaRPr lang="en-US"/>
            </a:p>
          </p:txBody>
        </p:sp>
        <p:sp>
          <p:nvSpPr>
            <p:cNvPr id="70" name="Freeform: Shape 234">
              <a:extLst>
                <a:ext uri="{FF2B5EF4-FFF2-40B4-BE49-F238E27FC236}">
                  <a16:creationId xmlns:a16="http://schemas.microsoft.com/office/drawing/2014/main" id="{2C12A9F0-76E3-4746-A81A-72B451EDAC9E}"/>
                </a:ext>
              </a:extLst>
            </p:cNvPr>
            <p:cNvSpPr/>
            <p:nvPr/>
          </p:nvSpPr>
          <p:spPr>
            <a:xfrm>
              <a:off x="6826302" y="2370590"/>
              <a:ext cx="285753" cy="352989"/>
            </a:xfrm>
            <a:custGeom>
              <a:avLst/>
              <a:gdLst>
                <a:gd name="connsiteX0" fmla="*/ 149768 w 285752"/>
                <a:gd name="connsiteY0" fmla="*/ 0 h 352988"/>
                <a:gd name="connsiteX1" fmla="*/ 0 w 285752"/>
                <a:gd name="connsiteY1" fmla="*/ 149768 h 352988"/>
                <a:gd name="connsiteX2" fmla="*/ 89928 w 285752"/>
                <a:gd name="connsiteY2" fmla="*/ 286929 h 352988"/>
                <a:gd name="connsiteX3" fmla="*/ 89928 w 285752"/>
                <a:gd name="connsiteY3" fmla="*/ 361561 h 352988"/>
                <a:gd name="connsiteX4" fmla="*/ 165400 w 285752"/>
                <a:gd name="connsiteY4" fmla="*/ 298696 h 352988"/>
                <a:gd name="connsiteX5" fmla="*/ 299704 w 285752"/>
                <a:gd name="connsiteY5" fmla="*/ 149768 h 352988"/>
                <a:gd name="connsiteX6" fmla="*/ 149768 w 285752"/>
                <a:gd name="connsiteY6" fmla="*/ 0 h 352988"/>
                <a:gd name="connsiteX7" fmla="*/ 149768 w 285752"/>
                <a:gd name="connsiteY7" fmla="*/ 0 h 352988"/>
                <a:gd name="connsiteX8" fmla="*/ 158341 w 285752"/>
                <a:gd name="connsiteY8" fmla="*/ 269280 h 352988"/>
                <a:gd name="connsiteX9" fmla="*/ 153466 w 285752"/>
                <a:gd name="connsiteY9" fmla="*/ 269616 h 352988"/>
                <a:gd name="connsiteX10" fmla="*/ 119848 w 285752"/>
                <a:gd name="connsiteY10" fmla="*/ 297687 h 352988"/>
                <a:gd name="connsiteX11" fmla="*/ 119848 w 285752"/>
                <a:gd name="connsiteY11" fmla="*/ 266254 h 352988"/>
                <a:gd name="connsiteX12" fmla="*/ 109931 w 285752"/>
                <a:gd name="connsiteY12" fmla="*/ 262724 h 352988"/>
                <a:gd name="connsiteX13" fmla="*/ 30088 w 285752"/>
                <a:gd name="connsiteY13" fmla="*/ 149768 h 352988"/>
                <a:gd name="connsiteX14" fmla="*/ 149936 w 285752"/>
                <a:gd name="connsiteY14" fmla="*/ 29920 h 352988"/>
                <a:gd name="connsiteX15" fmla="*/ 269784 w 285752"/>
                <a:gd name="connsiteY15" fmla="*/ 149768 h 352988"/>
                <a:gd name="connsiteX16" fmla="*/ 158341 w 285752"/>
                <a:gd name="connsiteY16" fmla="*/ 269280 h 352988"/>
                <a:gd name="connsiteX17" fmla="*/ 158341 w 285752"/>
                <a:gd name="connsiteY17" fmla="*/ 269280 h 35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752" h="352988">
                  <a:moveTo>
                    <a:pt x="149768" y="0"/>
                  </a:moveTo>
                  <a:cubicBezTo>
                    <a:pt x="67068" y="0"/>
                    <a:pt x="0" y="67236"/>
                    <a:pt x="0" y="149768"/>
                  </a:cubicBezTo>
                  <a:cubicBezTo>
                    <a:pt x="0" y="209440"/>
                    <a:pt x="35635" y="263229"/>
                    <a:pt x="89928" y="286929"/>
                  </a:cubicBezTo>
                  <a:lnTo>
                    <a:pt x="89928" y="361561"/>
                  </a:lnTo>
                  <a:lnTo>
                    <a:pt x="165400" y="298696"/>
                  </a:lnTo>
                  <a:cubicBezTo>
                    <a:pt x="241041" y="290795"/>
                    <a:pt x="299704" y="226417"/>
                    <a:pt x="299704" y="149768"/>
                  </a:cubicBezTo>
                  <a:cubicBezTo>
                    <a:pt x="299704" y="67068"/>
                    <a:pt x="232468" y="0"/>
                    <a:pt x="149768" y="0"/>
                  </a:cubicBezTo>
                  <a:lnTo>
                    <a:pt x="149768" y="0"/>
                  </a:lnTo>
                  <a:close/>
                  <a:moveTo>
                    <a:pt x="158341" y="269280"/>
                  </a:moveTo>
                  <a:lnTo>
                    <a:pt x="153466" y="269616"/>
                  </a:lnTo>
                  <a:lnTo>
                    <a:pt x="119848" y="297687"/>
                  </a:lnTo>
                  <a:lnTo>
                    <a:pt x="119848" y="266254"/>
                  </a:lnTo>
                  <a:lnTo>
                    <a:pt x="109931" y="262724"/>
                  </a:lnTo>
                  <a:cubicBezTo>
                    <a:pt x="62193" y="245747"/>
                    <a:pt x="30088" y="200363"/>
                    <a:pt x="30088" y="149768"/>
                  </a:cubicBezTo>
                  <a:cubicBezTo>
                    <a:pt x="30088" y="83709"/>
                    <a:pt x="83877" y="29920"/>
                    <a:pt x="149936" y="29920"/>
                  </a:cubicBezTo>
                  <a:cubicBezTo>
                    <a:pt x="215995" y="29920"/>
                    <a:pt x="269784" y="83709"/>
                    <a:pt x="269784" y="149768"/>
                  </a:cubicBezTo>
                  <a:cubicBezTo>
                    <a:pt x="269784" y="212297"/>
                    <a:pt x="220870" y="264741"/>
                    <a:pt x="158341" y="269280"/>
                  </a:cubicBezTo>
                  <a:lnTo>
                    <a:pt x="158341" y="269280"/>
                  </a:lnTo>
                  <a:close/>
                </a:path>
              </a:pathLst>
            </a:custGeom>
            <a:solidFill>
              <a:schemeClr val="accent1"/>
            </a:solidFill>
            <a:ln w="12700" cap="flat">
              <a:solidFill>
                <a:srgbClr val="232F3E"/>
              </a:solidFill>
              <a:prstDash val="solid"/>
              <a:miter/>
            </a:ln>
          </p:spPr>
          <p:txBody>
            <a:bodyPr rtlCol="0" anchor="ctr"/>
            <a:lstStyle/>
            <a:p>
              <a:endParaRPr lang="en-US"/>
            </a:p>
          </p:txBody>
        </p:sp>
        <p:sp>
          <p:nvSpPr>
            <p:cNvPr id="71" name="Freeform: Shape 235">
              <a:extLst>
                <a:ext uri="{FF2B5EF4-FFF2-40B4-BE49-F238E27FC236}">
                  <a16:creationId xmlns:a16="http://schemas.microsoft.com/office/drawing/2014/main" id="{C239B1DD-6A45-DE42-92F8-B8CD6928A6C0}"/>
                </a:ext>
              </a:extLst>
            </p:cNvPr>
            <p:cNvSpPr/>
            <p:nvPr/>
          </p:nvSpPr>
          <p:spPr>
            <a:xfrm>
              <a:off x="6841262" y="295487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2" name="Freeform: Shape 236">
              <a:extLst>
                <a:ext uri="{FF2B5EF4-FFF2-40B4-BE49-F238E27FC236}">
                  <a16:creationId xmlns:a16="http://schemas.microsoft.com/office/drawing/2014/main" id="{0CF77EE0-F0E3-214D-8713-EB3AA8A406D5}"/>
                </a:ext>
              </a:extLst>
            </p:cNvPr>
            <p:cNvSpPr/>
            <p:nvPr/>
          </p:nvSpPr>
          <p:spPr>
            <a:xfrm>
              <a:off x="6901270" y="295487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3" name="Freeform: Shape 237">
              <a:extLst>
                <a:ext uri="{FF2B5EF4-FFF2-40B4-BE49-F238E27FC236}">
                  <a16:creationId xmlns:a16="http://schemas.microsoft.com/office/drawing/2014/main" id="{8C58F662-4F1E-3F40-9E62-B1E4CCF87483}"/>
                </a:ext>
              </a:extLst>
            </p:cNvPr>
            <p:cNvSpPr/>
            <p:nvPr/>
          </p:nvSpPr>
          <p:spPr>
            <a:xfrm>
              <a:off x="6616526" y="2849982"/>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4" name="Freeform: Shape 238">
              <a:extLst>
                <a:ext uri="{FF2B5EF4-FFF2-40B4-BE49-F238E27FC236}">
                  <a16:creationId xmlns:a16="http://schemas.microsoft.com/office/drawing/2014/main" id="{6EE50AC8-917F-3B48-BA07-0DEE1DB925A0}"/>
                </a:ext>
              </a:extLst>
            </p:cNvPr>
            <p:cNvSpPr/>
            <p:nvPr/>
          </p:nvSpPr>
          <p:spPr>
            <a:xfrm>
              <a:off x="6616526" y="290999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5" name="Freeform: Shape 239">
              <a:extLst>
                <a:ext uri="{FF2B5EF4-FFF2-40B4-BE49-F238E27FC236}">
                  <a16:creationId xmlns:a16="http://schemas.microsoft.com/office/drawing/2014/main" id="{B743D30F-714A-6C40-8161-B7FB9751974A}"/>
                </a:ext>
              </a:extLst>
            </p:cNvPr>
            <p:cNvSpPr/>
            <p:nvPr/>
          </p:nvSpPr>
          <p:spPr>
            <a:xfrm>
              <a:off x="6796382" y="2160814"/>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6" name="Freeform: Shape 240">
              <a:extLst>
                <a:ext uri="{FF2B5EF4-FFF2-40B4-BE49-F238E27FC236}">
                  <a16:creationId xmlns:a16="http://schemas.microsoft.com/office/drawing/2014/main" id="{8D55D3F2-BC9F-9B41-A46B-2E38EA792312}"/>
                </a:ext>
              </a:extLst>
            </p:cNvPr>
            <p:cNvSpPr/>
            <p:nvPr/>
          </p:nvSpPr>
          <p:spPr>
            <a:xfrm>
              <a:off x="6856222" y="2160814"/>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7" name="Freeform: Shape 241">
              <a:extLst>
                <a:ext uri="{FF2B5EF4-FFF2-40B4-BE49-F238E27FC236}">
                  <a16:creationId xmlns:a16="http://schemas.microsoft.com/office/drawing/2014/main" id="{2FB1390B-CD47-4046-A6B0-3FA7EF661E0D}"/>
                </a:ext>
              </a:extLst>
            </p:cNvPr>
            <p:cNvSpPr/>
            <p:nvPr/>
          </p:nvSpPr>
          <p:spPr>
            <a:xfrm>
              <a:off x="6631486" y="264020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8" name="Freeform: Shape 242">
              <a:extLst>
                <a:ext uri="{FF2B5EF4-FFF2-40B4-BE49-F238E27FC236}">
                  <a16:creationId xmlns:a16="http://schemas.microsoft.com/office/drawing/2014/main" id="{917625A8-3C95-C64E-BE72-84CFDE0C719E}"/>
                </a:ext>
              </a:extLst>
            </p:cNvPr>
            <p:cNvSpPr/>
            <p:nvPr/>
          </p:nvSpPr>
          <p:spPr>
            <a:xfrm>
              <a:off x="6691494" y="264020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a:p>
          </p:txBody>
        </p:sp>
        <p:sp>
          <p:nvSpPr>
            <p:cNvPr id="79" name="Freeform: Shape 243">
              <a:extLst>
                <a:ext uri="{FF2B5EF4-FFF2-40B4-BE49-F238E27FC236}">
                  <a16:creationId xmlns:a16="http://schemas.microsoft.com/office/drawing/2014/main" id="{0DE1D591-05BE-7448-8E32-A94E9D28C321}"/>
                </a:ext>
              </a:extLst>
            </p:cNvPr>
            <p:cNvSpPr/>
            <p:nvPr/>
          </p:nvSpPr>
          <p:spPr>
            <a:xfrm>
              <a:off x="6196974" y="2100806"/>
              <a:ext cx="470651" cy="924494"/>
            </a:xfrm>
            <a:custGeom>
              <a:avLst/>
              <a:gdLst>
                <a:gd name="connsiteX0" fmla="*/ 479560 w 470651"/>
                <a:gd name="connsiteY0" fmla="*/ 230451 h 924494"/>
                <a:gd name="connsiteX1" fmla="*/ 479560 w 470651"/>
                <a:gd name="connsiteY1" fmla="*/ 52444 h 924494"/>
                <a:gd name="connsiteX2" fmla="*/ 427116 w 470651"/>
                <a:gd name="connsiteY2" fmla="*/ 0 h 924494"/>
                <a:gd name="connsiteX3" fmla="*/ 374672 w 470651"/>
                <a:gd name="connsiteY3" fmla="*/ 52444 h 924494"/>
                <a:gd name="connsiteX4" fmla="*/ 374672 w 470651"/>
                <a:gd name="connsiteY4" fmla="*/ 196161 h 924494"/>
                <a:gd name="connsiteX5" fmla="*/ 288610 w 470651"/>
                <a:gd name="connsiteY5" fmla="*/ 204061 h 924494"/>
                <a:gd name="connsiteX6" fmla="*/ 314832 w 470651"/>
                <a:gd name="connsiteY6" fmla="*/ 134976 h 924494"/>
                <a:gd name="connsiteX7" fmla="*/ 209944 w 470651"/>
                <a:gd name="connsiteY7" fmla="*/ 30088 h 924494"/>
                <a:gd name="connsiteX8" fmla="*/ 105056 w 470651"/>
                <a:gd name="connsiteY8" fmla="*/ 134976 h 924494"/>
                <a:gd name="connsiteX9" fmla="*/ 139178 w 470651"/>
                <a:gd name="connsiteY9" fmla="*/ 212129 h 924494"/>
                <a:gd name="connsiteX10" fmla="*/ 0 w 470651"/>
                <a:gd name="connsiteY10" fmla="*/ 374672 h 924494"/>
                <a:gd name="connsiteX11" fmla="*/ 0 w 470651"/>
                <a:gd name="connsiteY11" fmla="*/ 419552 h 924494"/>
                <a:gd name="connsiteX12" fmla="*/ 74968 w 470651"/>
                <a:gd name="connsiteY12" fmla="*/ 494520 h 924494"/>
                <a:gd name="connsiteX13" fmla="*/ 89928 w 470651"/>
                <a:gd name="connsiteY13" fmla="*/ 494520 h 924494"/>
                <a:gd name="connsiteX14" fmla="*/ 89928 w 470651"/>
                <a:gd name="connsiteY14" fmla="*/ 554528 h 924494"/>
                <a:gd name="connsiteX15" fmla="*/ 89928 w 470651"/>
                <a:gd name="connsiteY15" fmla="*/ 569488 h 924494"/>
                <a:gd name="connsiteX16" fmla="*/ 89928 w 470651"/>
                <a:gd name="connsiteY16" fmla="*/ 861628 h 924494"/>
                <a:gd name="connsiteX17" fmla="*/ 157332 w 470651"/>
                <a:gd name="connsiteY17" fmla="*/ 929032 h 924494"/>
                <a:gd name="connsiteX18" fmla="*/ 209776 w 470651"/>
                <a:gd name="connsiteY18" fmla="*/ 903483 h 924494"/>
                <a:gd name="connsiteX19" fmla="*/ 262220 w 470651"/>
                <a:gd name="connsiteY19" fmla="*/ 929032 h 924494"/>
                <a:gd name="connsiteX20" fmla="*/ 329624 w 470651"/>
                <a:gd name="connsiteY20" fmla="*/ 861628 h 924494"/>
                <a:gd name="connsiteX21" fmla="*/ 329624 w 470651"/>
                <a:gd name="connsiteY21" fmla="*/ 313319 h 924494"/>
                <a:gd name="connsiteX22" fmla="*/ 411988 w 470651"/>
                <a:gd name="connsiteY22" fmla="*/ 305083 h 924494"/>
                <a:gd name="connsiteX23" fmla="*/ 479560 w 470651"/>
                <a:gd name="connsiteY23" fmla="*/ 230451 h 924494"/>
                <a:gd name="connsiteX24" fmla="*/ 479560 w 470651"/>
                <a:gd name="connsiteY24" fmla="*/ 230451 h 924494"/>
                <a:gd name="connsiteX25" fmla="*/ 134808 w 470651"/>
                <a:gd name="connsiteY25" fmla="*/ 134808 h 924494"/>
                <a:gd name="connsiteX26" fmla="*/ 209776 w 470651"/>
                <a:gd name="connsiteY26" fmla="*/ 59840 h 924494"/>
                <a:gd name="connsiteX27" fmla="*/ 284744 w 470651"/>
                <a:gd name="connsiteY27" fmla="*/ 134808 h 924494"/>
                <a:gd name="connsiteX28" fmla="*/ 209776 w 470651"/>
                <a:gd name="connsiteY28" fmla="*/ 209776 h 924494"/>
                <a:gd name="connsiteX29" fmla="*/ 134808 w 470651"/>
                <a:gd name="connsiteY29" fmla="*/ 134808 h 924494"/>
                <a:gd name="connsiteX30" fmla="*/ 187252 w 470651"/>
                <a:gd name="connsiteY30" fmla="*/ 494520 h 924494"/>
                <a:gd name="connsiteX31" fmla="*/ 239696 w 470651"/>
                <a:gd name="connsiteY31" fmla="*/ 442076 h 924494"/>
                <a:gd name="connsiteX32" fmla="*/ 187252 w 470651"/>
                <a:gd name="connsiteY32" fmla="*/ 389632 h 924494"/>
                <a:gd name="connsiteX33" fmla="*/ 119848 w 470651"/>
                <a:gd name="connsiteY33" fmla="*/ 389632 h 924494"/>
                <a:gd name="connsiteX34" fmla="*/ 119848 w 470651"/>
                <a:gd name="connsiteY34" fmla="*/ 359712 h 924494"/>
                <a:gd name="connsiteX35" fmla="*/ 239696 w 470651"/>
                <a:gd name="connsiteY35" fmla="*/ 359712 h 924494"/>
                <a:gd name="connsiteX36" fmla="*/ 239696 w 470651"/>
                <a:gd name="connsiteY36" fmla="*/ 442076 h 924494"/>
                <a:gd name="connsiteX37" fmla="*/ 239696 w 470651"/>
                <a:gd name="connsiteY37" fmla="*/ 539400 h 924494"/>
                <a:gd name="connsiteX38" fmla="*/ 119848 w 470651"/>
                <a:gd name="connsiteY38" fmla="*/ 539400 h 924494"/>
                <a:gd name="connsiteX39" fmla="*/ 119848 w 470651"/>
                <a:gd name="connsiteY39" fmla="*/ 494520 h 924494"/>
                <a:gd name="connsiteX40" fmla="*/ 187252 w 470651"/>
                <a:gd name="connsiteY40" fmla="*/ 494520 h 924494"/>
                <a:gd name="connsiteX41" fmla="*/ 157332 w 470651"/>
                <a:gd name="connsiteY41" fmla="*/ 899112 h 924494"/>
                <a:gd name="connsiteX42" fmla="*/ 119848 w 470651"/>
                <a:gd name="connsiteY42" fmla="*/ 861628 h 924494"/>
                <a:gd name="connsiteX43" fmla="*/ 119848 w 470651"/>
                <a:gd name="connsiteY43" fmla="*/ 569320 h 924494"/>
                <a:gd name="connsiteX44" fmla="*/ 194816 w 470651"/>
                <a:gd name="connsiteY44" fmla="*/ 569320 h 924494"/>
                <a:gd name="connsiteX45" fmla="*/ 194816 w 470651"/>
                <a:gd name="connsiteY45" fmla="*/ 861460 h 924494"/>
                <a:gd name="connsiteX46" fmla="*/ 157332 w 470651"/>
                <a:gd name="connsiteY46" fmla="*/ 899112 h 924494"/>
                <a:gd name="connsiteX47" fmla="*/ 299704 w 470651"/>
                <a:gd name="connsiteY47" fmla="*/ 286089 h 924494"/>
                <a:gd name="connsiteX48" fmla="*/ 299704 w 470651"/>
                <a:gd name="connsiteY48" fmla="*/ 861628 h 924494"/>
                <a:gd name="connsiteX49" fmla="*/ 262220 w 470651"/>
                <a:gd name="connsiteY49" fmla="*/ 899112 h 924494"/>
                <a:gd name="connsiteX50" fmla="*/ 224736 w 470651"/>
                <a:gd name="connsiteY50" fmla="*/ 861628 h 924494"/>
                <a:gd name="connsiteX51" fmla="*/ 224736 w 470651"/>
                <a:gd name="connsiteY51" fmla="*/ 569320 h 924494"/>
                <a:gd name="connsiteX52" fmla="*/ 269616 w 470651"/>
                <a:gd name="connsiteY52" fmla="*/ 569320 h 924494"/>
                <a:gd name="connsiteX53" fmla="*/ 269616 w 470651"/>
                <a:gd name="connsiteY53" fmla="*/ 329624 h 924494"/>
                <a:gd name="connsiteX54" fmla="*/ 89928 w 470651"/>
                <a:gd name="connsiteY54" fmla="*/ 329624 h 924494"/>
                <a:gd name="connsiteX55" fmla="*/ 89928 w 470651"/>
                <a:gd name="connsiteY55" fmla="*/ 389632 h 924494"/>
                <a:gd name="connsiteX56" fmla="*/ 60008 w 470651"/>
                <a:gd name="connsiteY56" fmla="*/ 389632 h 924494"/>
                <a:gd name="connsiteX57" fmla="*/ 60008 w 470651"/>
                <a:gd name="connsiteY57" fmla="*/ 419552 h 924494"/>
                <a:gd name="connsiteX58" fmla="*/ 187420 w 470651"/>
                <a:gd name="connsiteY58" fmla="*/ 419552 h 924494"/>
                <a:gd name="connsiteX59" fmla="*/ 209944 w 470651"/>
                <a:gd name="connsiteY59" fmla="*/ 442076 h 924494"/>
                <a:gd name="connsiteX60" fmla="*/ 187420 w 470651"/>
                <a:gd name="connsiteY60" fmla="*/ 464600 h 924494"/>
                <a:gd name="connsiteX61" fmla="*/ 74968 w 470651"/>
                <a:gd name="connsiteY61" fmla="*/ 464600 h 924494"/>
                <a:gd name="connsiteX62" fmla="*/ 30088 w 470651"/>
                <a:gd name="connsiteY62" fmla="*/ 419720 h 924494"/>
                <a:gd name="connsiteX63" fmla="*/ 30088 w 470651"/>
                <a:gd name="connsiteY63" fmla="*/ 374840 h 924494"/>
                <a:gd name="connsiteX64" fmla="*/ 164896 w 470651"/>
                <a:gd name="connsiteY64" fmla="*/ 240032 h 924494"/>
                <a:gd name="connsiteX65" fmla="*/ 208936 w 470651"/>
                <a:gd name="connsiteY65" fmla="*/ 240032 h 924494"/>
                <a:gd name="connsiteX66" fmla="*/ 209776 w 470651"/>
                <a:gd name="connsiteY66" fmla="*/ 240032 h 924494"/>
                <a:gd name="connsiteX67" fmla="*/ 210617 w 470651"/>
                <a:gd name="connsiteY67" fmla="*/ 240032 h 924494"/>
                <a:gd name="connsiteX68" fmla="*/ 226081 w 470651"/>
                <a:gd name="connsiteY68" fmla="*/ 240032 h 924494"/>
                <a:gd name="connsiteX69" fmla="*/ 404592 w 470651"/>
                <a:gd name="connsiteY69" fmla="*/ 223728 h 924494"/>
                <a:gd name="connsiteX70" fmla="*/ 404592 w 470651"/>
                <a:gd name="connsiteY70" fmla="*/ 52444 h 924494"/>
                <a:gd name="connsiteX71" fmla="*/ 427116 w 470651"/>
                <a:gd name="connsiteY71" fmla="*/ 29920 h 924494"/>
                <a:gd name="connsiteX72" fmla="*/ 449640 w 470651"/>
                <a:gd name="connsiteY72" fmla="*/ 52444 h 924494"/>
                <a:gd name="connsiteX73" fmla="*/ 449640 w 470651"/>
                <a:gd name="connsiteY73" fmla="*/ 230451 h 924494"/>
                <a:gd name="connsiteX74" fmla="*/ 409131 w 470651"/>
                <a:gd name="connsiteY74" fmla="*/ 275163 h 924494"/>
                <a:gd name="connsiteX75" fmla="*/ 299704 w 470651"/>
                <a:gd name="connsiteY75" fmla="*/ 286089 h 9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70651" h="924494">
                  <a:moveTo>
                    <a:pt x="479560" y="230451"/>
                  </a:moveTo>
                  <a:lnTo>
                    <a:pt x="479560" y="52444"/>
                  </a:lnTo>
                  <a:cubicBezTo>
                    <a:pt x="479560" y="23533"/>
                    <a:pt x="456028" y="0"/>
                    <a:pt x="427116" y="0"/>
                  </a:cubicBezTo>
                  <a:cubicBezTo>
                    <a:pt x="398205" y="0"/>
                    <a:pt x="374672" y="23533"/>
                    <a:pt x="374672" y="52444"/>
                  </a:cubicBezTo>
                  <a:lnTo>
                    <a:pt x="374672" y="196161"/>
                  </a:lnTo>
                  <a:lnTo>
                    <a:pt x="288610" y="204061"/>
                  </a:lnTo>
                  <a:cubicBezTo>
                    <a:pt x="304915" y="185571"/>
                    <a:pt x="314832" y="161366"/>
                    <a:pt x="314832" y="134976"/>
                  </a:cubicBezTo>
                  <a:cubicBezTo>
                    <a:pt x="314832" y="77153"/>
                    <a:pt x="267767" y="30088"/>
                    <a:pt x="209944" y="30088"/>
                  </a:cubicBezTo>
                  <a:cubicBezTo>
                    <a:pt x="152121" y="30088"/>
                    <a:pt x="105056" y="77153"/>
                    <a:pt x="105056" y="134976"/>
                  </a:cubicBezTo>
                  <a:cubicBezTo>
                    <a:pt x="105056" y="165568"/>
                    <a:pt x="118335" y="192967"/>
                    <a:pt x="139178" y="212129"/>
                  </a:cubicBezTo>
                  <a:cubicBezTo>
                    <a:pt x="60344" y="224400"/>
                    <a:pt x="0" y="292476"/>
                    <a:pt x="0" y="374672"/>
                  </a:cubicBezTo>
                  <a:lnTo>
                    <a:pt x="0" y="419552"/>
                  </a:lnTo>
                  <a:cubicBezTo>
                    <a:pt x="0" y="460902"/>
                    <a:pt x="33618" y="494520"/>
                    <a:pt x="74968" y="494520"/>
                  </a:cubicBezTo>
                  <a:lnTo>
                    <a:pt x="89928" y="494520"/>
                  </a:lnTo>
                  <a:lnTo>
                    <a:pt x="89928" y="554528"/>
                  </a:lnTo>
                  <a:lnTo>
                    <a:pt x="89928" y="569488"/>
                  </a:lnTo>
                  <a:lnTo>
                    <a:pt x="89928" y="861628"/>
                  </a:lnTo>
                  <a:cubicBezTo>
                    <a:pt x="89928" y="898776"/>
                    <a:pt x="120184" y="929032"/>
                    <a:pt x="157332" y="929032"/>
                  </a:cubicBezTo>
                  <a:cubicBezTo>
                    <a:pt x="178679" y="929032"/>
                    <a:pt x="197337" y="918947"/>
                    <a:pt x="209776" y="903483"/>
                  </a:cubicBezTo>
                  <a:cubicBezTo>
                    <a:pt x="222215" y="918947"/>
                    <a:pt x="240873" y="929032"/>
                    <a:pt x="262220" y="929032"/>
                  </a:cubicBezTo>
                  <a:cubicBezTo>
                    <a:pt x="299368" y="929032"/>
                    <a:pt x="329624" y="898776"/>
                    <a:pt x="329624" y="861628"/>
                  </a:cubicBezTo>
                  <a:lnTo>
                    <a:pt x="329624" y="313319"/>
                  </a:lnTo>
                  <a:lnTo>
                    <a:pt x="411988" y="305083"/>
                  </a:lnTo>
                  <a:cubicBezTo>
                    <a:pt x="450481" y="301217"/>
                    <a:pt x="479560" y="269112"/>
                    <a:pt x="479560" y="230451"/>
                  </a:cubicBezTo>
                  <a:lnTo>
                    <a:pt x="479560" y="230451"/>
                  </a:lnTo>
                  <a:close/>
                  <a:moveTo>
                    <a:pt x="134808" y="134808"/>
                  </a:moveTo>
                  <a:cubicBezTo>
                    <a:pt x="134808" y="93458"/>
                    <a:pt x="168426" y="59840"/>
                    <a:pt x="209776" y="59840"/>
                  </a:cubicBezTo>
                  <a:cubicBezTo>
                    <a:pt x="251126" y="59840"/>
                    <a:pt x="284744" y="93458"/>
                    <a:pt x="284744" y="134808"/>
                  </a:cubicBezTo>
                  <a:cubicBezTo>
                    <a:pt x="284744" y="176158"/>
                    <a:pt x="251126" y="209776"/>
                    <a:pt x="209776" y="209776"/>
                  </a:cubicBezTo>
                  <a:cubicBezTo>
                    <a:pt x="168426" y="209776"/>
                    <a:pt x="134808" y="176158"/>
                    <a:pt x="134808" y="134808"/>
                  </a:cubicBezTo>
                  <a:close/>
                  <a:moveTo>
                    <a:pt x="187252" y="494520"/>
                  </a:moveTo>
                  <a:cubicBezTo>
                    <a:pt x="216164" y="494520"/>
                    <a:pt x="239696" y="470988"/>
                    <a:pt x="239696" y="442076"/>
                  </a:cubicBezTo>
                  <a:cubicBezTo>
                    <a:pt x="239696" y="413165"/>
                    <a:pt x="216164" y="389632"/>
                    <a:pt x="187252" y="389632"/>
                  </a:cubicBezTo>
                  <a:lnTo>
                    <a:pt x="119848" y="389632"/>
                  </a:lnTo>
                  <a:lnTo>
                    <a:pt x="119848" y="359712"/>
                  </a:lnTo>
                  <a:lnTo>
                    <a:pt x="239696" y="359712"/>
                  </a:lnTo>
                  <a:lnTo>
                    <a:pt x="239696" y="442076"/>
                  </a:lnTo>
                  <a:lnTo>
                    <a:pt x="239696" y="539400"/>
                  </a:lnTo>
                  <a:lnTo>
                    <a:pt x="119848" y="539400"/>
                  </a:lnTo>
                  <a:lnTo>
                    <a:pt x="119848" y="494520"/>
                  </a:lnTo>
                  <a:lnTo>
                    <a:pt x="187252" y="494520"/>
                  </a:lnTo>
                  <a:close/>
                  <a:moveTo>
                    <a:pt x="157332" y="899112"/>
                  </a:moveTo>
                  <a:cubicBezTo>
                    <a:pt x="136657" y="899112"/>
                    <a:pt x="119848" y="882304"/>
                    <a:pt x="119848" y="861628"/>
                  </a:cubicBezTo>
                  <a:lnTo>
                    <a:pt x="119848" y="569320"/>
                  </a:lnTo>
                  <a:lnTo>
                    <a:pt x="194816" y="569320"/>
                  </a:lnTo>
                  <a:lnTo>
                    <a:pt x="194816" y="861460"/>
                  </a:lnTo>
                  <a:cubicBezTo>
                    <a:pt x="194816" y="882304"/>
                    <a:pt x="178007" y="899112"/>
                    <a:pt x="157332" y="899112"/>
                  </a:cubicBezTo>
                  <a:close/>
                  <a:moveTo>
                    <a:pt x="299704" y="286089"/>
                  </a:moveTo>
                  <a:lnTo>
                    <a:pt x="299704" y="861628"/>
                  </a:lnTo>
                  <a:cubicBezTo>
                    <a:pt x="299704" y="882304"/>
                    <a:pt x="282895" y="899112"/>
                    <a:pt x="262220" y="899112"/>
                  </a:cubicBezTo>
                  <a:cubicBezTo>
                    <a:pt x="241545" y="899112"/>
                    <a:pt x="224736" y="882304"/>
                    <a:pt x="224736" y="861628"/>
                  </a:cubicBezTo>
                  <a:lnTo>
                    <a:pt x="224736" y="569320"/>
                  </a:lnTo>
                  <a:lnTo>
                    <a:pt x="269616" y="569320"/>
                  </a:lnTo>
                  <a:lnTo>
                    <a:pt x="269616" y="329624"/>
                  </a:lnTo>
                  <a:lnTo>
                    <a:pt x="89928" y="329624"/>
                  </a:lnTo>
                  <a:lnTo>
                    <a:pt x="89928" y="389632"/>
                  </a:lnTo>
                  <a:lnTo>
                    <a:pt x="60008" y="389632"/>
                  </a:lnTo>
                  <a:lnTo>
                    <a:pt x="60008" y="419552"/>
                  </a:lnTo>
                  <a:lnTo>
                    <a:pt x="187420" y="419552"/>
                  </a:lnTo>
                  <a:cubicBezTo>
                    <a:pt x="199859" y="419552"/>
                    <a:pt x="209944" y="429638"/>
                    <a:pt x="209944" y="442076"/>
                  </a:cubicBezTo>
                  <a:cubicBezTo>
                    <a:pt x="209944" y="454515"/>
                    <a:pt x="199859" y="464600"/>
                    <a:pt x="187420" y="464600"/>
                  </a:cubicBezTo>
                  <a:lnTo>
                    <a:pt x="74968" y="464600"/>
                  </a:lnTo>
                  <a:cubicBezTo>
                    <a:pt x="50259" y="464600"/>
                    <a:pt x="30088" y="444430"/>
                    <a:pt x="30088" y="419720"/>
                  </a:cubicBezTo>
                  <a:lnTo>
                    <a:pt x="30088" y="374840"/>
                  </a:lnTo>
                  <a:cubicBezTo>
                    <a:pt x="30088" y="300545"/>
                    <a:pt x="90600" y="240032"/>
                    <a:pt x="164896" y="240032"/>
                  </a:cubicBezTo>
                  <a:lnTo>
                    <a:pt x="208936" y="240032"/>
                  </a:lnTo>
                  <a:cubicBezTo>
                    <a:pt x="209272" y="240032"/>
                    <a:pt x="209440" y="240032"/>
                    <a:pt x="209776" y="240032"/>
                  </a:cubicBezTo>
                  <a:cubicBezTo>
                    <a:pt x="210112" y="240032"/>
                    <a:pt x="210280" y="240032"/>
                    <a:pt x="210617" y="240032"/>
                  </a:cubicBezTo>
                  <a:lnTo>
                    <a:pt x="226081" y="240032"/>
                  </a:lnTo>
                  <a:lnTo>
                    <a:pt x="404592" y="223728"/>
                  </a:lnTo>
                  <a:lnTo>
                    <a:pt x="404592" y="52444"/>
                  </a:lnTo>
                  <a:cubicBezTo>
                    <a:pt x="404592" y="40005"/>
                    <a:pt x="414678" y="29920"/>
                    <a:pt x="427116" y="29920"/>
                  </a:cubicBezTo>
                  <a:cubicBezTo>
                    <a:pt x="439555" y="29920"/>
                    <a:pt x="449640" y="40005"/>
                    <a:pt x="449640" y="52444"/>
                  </a:cubicBezTo>
                  <a:lnTo>
                    <a:pt x="449640" y="230451"/>
                  </a:lnTo>
                  <a:cubicBezTo>
                    <a:pt x="449640" y="253648"/>
                    <a:pt x="432327" y="272810"/>
                    <a:pt x="409131" y="275163"/>
                  </a:cubicBezTo>
                  <a:lnTo>
                    <a:pt x="299704" y="286089"/>
                  </a:lnTo>
                  <a:close/>
                </a:path>
              </a:pathLst>
            </a:custGeom>
            <a:solidFill>
              <a:schemeClr val="tx1"/>
            </a:solidFill>
            <a:ln w="12700" cap="flat">
              <a:solidFill>
                <a:srgbClr val="232F3E"/>
              </a:solid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1D38E565-318B-1A4E-9C2F-D92497C9E652}"/>
              </a:ext>
            </a:extLst>
          </p:cNvPr>
          <p:cNvGrpSpPr/>
          <p:nvPr/>
        </p:nvGrpSpPr>
        <p:grpSpPr>
          <a:xfrm>
            <a:off x="12930039" y="452986"/>
            <a:ext cx="1341955" cy="905911"/>
            <a:chOff x="12930039" y="452986"/>
            <a:chExt cx="1341955" cy="905911"/>
          </a:xfrm>
        </p:grpSpPr>
        <p:sp>
          <p:nvSpPr>
            <p:cNvPr id="81" name="Application Design">
              <a:extLst>
                <a:ext uri="{FF2B5EF4-FFF2-40B4-BE49-F238E27FC236}">
                  <a16:creationId xmlns:a16="http://schemas.microsoft.com/office/drawing/2014/main" id="{5EC43FB3-FAA3-8949-A921-9550020FD845}"/>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82" name="Group 81">
              <a:extLst>
                <a:ext uri="{FF2B5EF4-FFF2-40B4-BE49-F238E27FC236}">
                  <a16:creationId xmlns:a16="http://schemas.microsoft.com/office/drawing/2014/main" id="{0B8B4315-44B3-EA47-B24B-D554D877ED75}"/>
                </a:ext>
              </a:extLst>
            </p:cNvPr>
            <p:cNvGrpSpPr>
              <a:grpSpLocks noChangeAspect="1"/>
            </p:cNvGrpSpPr>
            <p:nvPr/>
          </p:nvGrpSpPr>
          <p:grpSpPr>
            <a:xfrm>
              <a:off x="13145093" y="452986"/>
              <a:ext cx="911847" cy="544372"/>
              <a:chOff x="-687690" y="4014362"/>
              <a:chExt cx="535871" cy="319914"/>
            </a:xfrm>
          </p:grpSpPr>
          <p:sp>
            <p:nvSpPr>
              <p:cNvPr id="83" name="Freeform: Shape 716">
                <a:extLst>
                  <a:ext uri="{FF2B5EF4-FFF2-40B4-BE49-F238E27FC236}">
                    <a16:creationId xmlns:a16="http://schemas.microsoft.com/office/drawing/2014/main" id="{B3990DB6-7CDF-D343-BDE0-9D1299A17350}"/>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717">
                <a:extLst>
                  <a:ext uri="{FF2B5EF4-FFF2-40B4-BE49-F238E27FC236}">
                    <a16:creationId xmlns:a16="http://schemas.microsoft.com/office/drawing/2014/main" id="{D9A9CC34-A2E1-774F-802A-4CC313D8BD0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718">
                <a:extLst>
                  <a:ext uri="{FF2B5EF4-FFF2-40B4-BE49-F238E27FC236}">
                    <a16:creationId xmlns:a16="http://schemas.microsoft.com/office/drawing/2014/main" id="{0EDDAA4F-FCB9-DF49-8D6B-7E6F10051B96}"/>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719">
                <a:extLst>
                  <a:ext uri="{FF2B5EF4-FFF2-40B4-BE49-F238E27FC236}">
                    <a16:creationId xmlns:a16="http://schemas.microsoft.com/office/drawing/2014/main" id="{57A79DA9-7220-114B-B00E-B51BBBE56F32}"/>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720">
                <a:extLst>
                  <a:ext uri="{FF2B5EF4-FFF2-40B4-BE49-F238E27FC236}">
                    <a16:creationId xmlns:a16="http://schemas.microsoft.com/office/drawing/2014/main" id="{55F16569-3C62-9C41-9940-7FDA66324987}"/>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721">
                <a:extLst>
                  <a:ext uri="{FF2B5EF4-FFF2-40B4-BE49-F238E27FC236}">
                    <a16:creationId xmlns:a16="http://schemas.microsoft.com/office/drawing/2014/main" id="{46E4ECB0-F8F8-3E48-8FE1-373B3334B329}"/>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722">
                <a:extLst>
                  <a:ext uri="{FF2B5EF4-FFF2-40B4-BE49-F238E27FC236}">
                    <a16:creationId xmlns:a16="http://schemas.microsoft.com/office/drawing/2014/main" id="{D3C1E906-B63C-9F43-94FA-15B9BBBF2E18}"/>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Freeform: Shape 723">
                <a:extLst>
                  <a:ext uri="{FF2B5EF4-FFF2-40B4-BE49-F238E27FC236}">
                    <a16:creationId xmlns:a16="http://schemas.microsoft.com/office/drawing/2014/main" id="{2EE845BC-A130-6F4C-8916-4A68ED1D5B0C}"/>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1" name="Freeform: Shape 724">
                <a:extLst>
                  <a:ext uri="{FF2B5EF4-FFF2-40B4-BE49-F238E27FC236}">
                    <a16:creationId xmlns:a16="http://schemas.microsoft.com/office/drawing/2014/main" id="{7E72C63D-6EA5-A14F-A4A5-5E718001DD5F}"/>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2" name="Freeform: Shape 725">
                <a:extLst>
                  <a:ext uri="{FF2B5EF4-FFF2-40B4-BE49-F238E27FC236}">
                    <a16:creationId xmlns:a16="http://schemas.microsoft.com/office/drawing/2014/main" id="{53187E7C-42C5-9D44-B2C8-88CA76040AB2}"/>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3" name="Freeform: Shape 726">
                <a:extLst>
                  <a:ext uri="{FF2B5EF4-FFF2-40B4-BE49-F238E27FC236}">
                    <a16:creationId xmlns:a16="http://schemas.microsoft.com/office/drawing/2014/main" id="{1F694ED4-2412-5743-A78C-C24AED17358C}"/>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4" name="Freeform: Shape 727">
                <a:extLst>
                  <a:ext uri="{FF2B5EF4-FFF2-40B4-BE49-F238E27FC236}">
                    <a16:creationId xmlns:a16="http://schemas.microsoft.com/office/drawing/2014/main" id="{7E84160C-3382-2549-A5FF-62294E637105}"/>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Tree>
    <p:extLst>
      <p:ext uri="{BB962C8B-B14F-4D97-AF65-F5344CB8AC3E}">
        <p14:creationId xmlns:p14="http://schemas.microsoft.com/office/powerpoint/2010/main" val="115990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50"/>
                                        <p:tgtEl>
                                          <p:spTgt spid="4"/>
                                        </p:tgtEl>
                                      </p:cBhvr>
                                    </p:animEffect>
                                  </p:childTnLst>
                                </p:cTn>
                              </p:par>
                              <p:par>
                                <p:cTn id="8" presetID="42" presetClass="path" presetSubtype="0" decel="100000" fill="hold" nodeType="withEffect">
                                  <p:stCondLst>
                                    <p:cond delay="0"/>
                                  </p:stCondLst>
                                  <p:childTnLst>
                                    <p:animMotion origin="layout" path="M 1.31944E-6 1.85185E-6 L 1.31944E-6 0.03125 " pathEditMode="relative" rAng="0" ptsTypes="AA">
                                      <p:cBhvr>
                                        <p:cTn id="9" dur="650" spd="-100000" fill="hold"/>
                                        <p:tgtEl>
                                          <p:spTgt spid="4"/>
                                        </p:tgtEl>
                                        <p:attrNameLst>
                                          <p:attrName>ppt_x</p:attrName>
                                          <p:attrName>ppt_y</p:attrName>
                                        </p:attrNameLst>
                                      </p:cBhvr>
                                      <p:rCtr x="0" y="1563"/>
                                    </p:animMotion>
                                  </p:childTnLst>
                                </p:cTn>
                              </p:par>
                              <p:par>
                                <p:cTn id="10" presetID="10" presetClass="entr" presetSubtype="0"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650"/>
                                        <p:tgtEl>
                                          <p:spTgt spid="56"/>
                                        </p:tgtEl>
                                      </p:cBhvr>
                                    </p:animEffect>
                                  </p:childTnLst>
                                </p:cTn>
                              </p:par>
                              <p:par>
                                <p:cTn id="13" presetID="42" presetClass="path" presetSubtype="0" decel="100000" fill="hold" nodeType="withEffect">
                                  <p:stCondLst>
                                    <p:cond delay="0"/>
                                  </p:stCondLst>
                                  <p:childTnLst>
                                    <p:animMotion origin="layout" path="M 2.70833E-6 -6.79012E-7 L 2.70833E-6 0.03125 " pathEditMode="relative" rAng="0" ptsTypes="AA">
                                      <p:cBhvr>
                                        <p:cTn id="14" dur="650" spd="-100000" fill="hold"/>
                                        <p:tgtEl>
                                          <p:spTgt spid="56"/>
                                        </p:tgtEl>
                                        <p:attrNameLst>
                                          <p:attrName>ppt_x</p:attrName>
                                          <p:attrName>ppt_y</p:attrName>
                                        </p:attrNameLst>
                                      </p:cBhvr>
                                      <p:rCtr x="0" y="1563"/>
                                    </p:animMotion>
                                  </p:childTnLst>
                                </p:cTn>
                              </p:par>
                              <p:par>
                                <p:cTn id="15" presetID="10"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650"/>
                                        <p:tgtEl>
                                          <p:spTgt spid="65"/>
                                        </p:tgtEl>
                                      </p:cBhvr>
                                    </p:animEffect>
                                  </p:childTnLst>
                                </p:cTn>
                              </p:par>
                              <p:par>
                                <p:cTn id="18" presetID="42" presetClass="path" presetSubtype="0" decel="100000" fill="hold" nodeType="withEffect">
                                  <p:stCondLst>
                                    <p:cond delay="0"/>
                                  </p:stCondLst>
                                  <p:childTnLst>
                                    <p:animMotion origin="layout" path="M 1.31944E-6 6.79012E-7 L 1.31944E-6 0.03125 " pathEditMode="relative" rAng="0" ptsTypes="AA">
                                      <p:cBhvr>
                                        <p:cTn id="19" dur="650" spd="-100000" fill="hold"/>
                                        <p:tgtEl>
                                          <p:spTgt spid="65"/>
                                        </p:tgtEl>
                                        <p:attrNameLst>
                                          <p:attrName>ppt_x</p:attrName>
                                          <p:attrName>ppt_y</p:attrName>
                                        </p:attrNameLst>
                                      </p:cBhvr>
                                      <p:rCtr x="0" y="15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571950-923E-41AD-8588-71DE008A69C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78411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59" y="183898"/>
            <a:ext cx="13511460" cy="873186"/>
          </a:xfrm>
        </p:spPr>
        <p:txBody>
          <a:bodyPr/>
          <a:lstStyle/>
          <a:p>
            <a:r>
              <a:rPr lang="en-US" dirty="0" smtClean="0"/>
              <a:t>How do we organize for innovation? </a:t>
            </a:r>
            <a:endParaRPr lang="en-US" dirty="0"/>
          </a:p>
        </p:txBody>
      </p:sp>
      <p:sp>
        <p:nvSpPr>
          <p:cNvPr id="4" name="Content Placeholder 1"/>
          <p:cNvSpPr txBox="1">
            <a:spLocks/>
          </p:cNvSpPr>
          <p:nvPr/>
        </p:nvSpPr>
        <p:spPr>
          <a:xfrm>
            <a:off x="261759" y="1216199"/>
            <a:ext cx="6076749" cy="42071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30" lvl="1" indent="-198830">
              <a:spcBef>
                <a:spcPts val="225"/>
              </a:spcBef>
              <a:buFont typeface="Arial" panose="020B0604020202020204" pitchFamily="34" charset="0"/>
              <a:buNone/>
              <a:defRPr/>
            </a:pPr>
            <a:endParaRPr lang="en-US" altLang="en-US" sz="1867" dirty="0" smtClean="0">
              <a:solidFill>
                <a:srgbClr val="0E2735"/>
              </a:solidFill>
            </a:endParaRPr>
          </a:p>
          <a:p>
            <a:endParaRPr lang="en-US" sz="2667" dirty="0" smtClean="0">
              <a:solidFill>
                <a:srgbClr val="0E2735"/>
              </a:solidFill>
            </a:endParaRPr>
          </a:p>
          <a:p>
            <a:pPr>
              <a:spcBef>
                <a:spcPts val="0"/>
              </a:spcBef>
            </a:pPr>
            <a:endParaRPr lang="en-US" sz="2667" dirty="0" smtClean="0">
              <a:solidFill>
                <a:srgbClr val="0E2735"/>
              </a:solidFill>
            </a:endParaRPr>
          </a:p>
          <a:p>
            <a:endParaRPr lang="en-US" sz="2667" dirty="0">
              <a:solidFill>
                <a:srgbClr val="FCB64C"/>
              </a:solidFill>
            </a:endParaRPr>
          </a:p>
        </p:txBody>
      </p:sp>
      <p:pic>
        <p:nvPicPr>
          <p:cNvPr id="5" name="Picture 4">
            <a:extLst>
              <a:ext uri="{FF2B5EF4-FFF2-40B4-BE49-F238E27FC236}">
                <a16:creationId xmlns:a16="http://schemas.microsoft.com/office/drawing/2014/main" id="{7CF2903E-0FD3-473D-A813-03E5B8EEAB46}"/>
              </a:ext>
            </a:extLst>
          </p:cNvPr>
          <p:cNvPicPr>
            <a:picLocks noChangeAspect="1"/>
          </p:cNvPicPr>
          <p:nvPr/>
        </p:nvPicPr>
        <p:blipFill>
          <a:blip r:embed="rId3"/>
          <a:stretch>
            <a:fillRect/>
          </a:stretch>
        </p:blipFill>
        <p:spPr>
          <a:xfrm>
            <a:off x="8103767" y="1711635"/>
            <a:ext cx="2661437" cy="2995186"/>
          </a:xfrm>
          <a:prstGeom prst="rect">
            <a:avLst/>
          </a:prstGeom>
        </p:spPr>
      </p:pic>
      <p:sp>
        <p:nvSpPr>
          <p:cNvPr id="6" name="Title 4">
            <a:extLst>
              <a:ext uri="{FF2B5EF4-FFF2-40B4-BE49-F238E27FC236}">
                <a16:creationId xmlns:a16="http://schemas.microsoft.com/office/drawing/2014/main" id="{FDB6130F-61B0-4522-9FB1-8CB8DD5A6D68}"/>
              </a:ext>
            </a:extLst>
          </p:cNvPr>
          <p:cNvSpPr txBox="1">
            <a:spLocks/>
          </p:cNvSpPr>
          <p:nvPr/>
        </p:nvSpPr>
        <p:spPr>
          <a:xfrm>
            <a:off x="7331974" y="1670637"/>
            <a:ext cx="4781549" cy="400110"/>
          </a:xfrm>
          <a:prstGeom prst="rect">
            <a:avLst/>
          </a:prstGeom>
        </p:spPr>
        <p:txBody>
          <a:bodyPr vert="horz" wrap="square" lIns="91440" tIns="45720" rIns="91440" bIns="45720" rtlCol="0" anchor="t">
            <a:spAutoFit/>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sz="2000" dirty="0" smtClean="0"/>
              <a:t>Is it a </a:t>
            </a:r>
            <a:r>
              <a:rPr lang="en-US" sz="2000" dirty="0" smtClean="0">
                <a:solidFill>
                  <a:srgbClr val="FF9900"/>
                </a:solidFill>
                <a:latin typeface="+mn-lt"/>
              </a:rPr>
              <a:t>one-way or a two-way </a:t>
            </a:r>
            <a:r>
              <a:rPr lang="en-US" sz="2000" dirty="0" smtClean="0"/>
              <a:t>door?</a:t>
            </a:r>
            <a:endParaRPr lang="en-US" sz="2000" dirty="0"/>
          </a:p>
        </p:txBody>
      </p:sp>
      <p:pic>
        <p:nvPicPr>
          <p:cNvPr id="7" name="Picture 6"/>
          <p:cNvPicPr>
            <a:picLocks noChangeAspect="1"/>
          </p:cNvPicPr>
          <p:nvPr/>
        </p:nvPicPr>
        <p:blipFill rotWithShape="1">
          <a:blip r:embed="rId4" cstate="print">
            <a:alphaModFix amt="43000"/>
            <a:extLst>
              <a:ext uri="{28A0092B-C50C-407E-A947-70E740481C1C}">
                <a14:useLocalDpi xmlns:a14="http://schemas.microsoft.com/office/drawing/2010/main"/>
              </a:ext>
            </a:extLst>
          </a:blip>
          <a:srcRect r="50163"/>
          <a:stretch/>
        </p:blipFill>
        <p:spPr>
          <a:xfrm>
            <a:off x="11226156" y="3694048"/>
            <a:ext cx="3067351" cy="3458672"/>
          </a:xfrm>
          <a:prstGeom prst="rect">
            <a:avLst/>
          </a:prstGeom>
        </p:spPr>
      </p:pic>
      <p:pic>
        <p:nvPicPr>
          <p:cNvPr id="8" name="Picture 7"/>
          <p:cNvPicPr>
            <a:picLocks noChangeAspect="1"/>
          </p:cNvPicPr>
          <p:nvPr/>
        </p:nvPicPr>
        <p:blipFill>
          <a:blip r:embed="rId5"/>
          <a:stretch>
            <a:fillRect/>
          </a:stretch>
        </p:blipFill>
        <p:spPr>
          <a:xfrm rot="16200000">
            <a:off x="11021379" y="3677397"/>
            <a:ext cx="2283657" cy="2131757"/>
          </a:xfrm>
          <a:prstGeom prst="rect">
            <a:avLst/>
          </a:prstGeom>
        </p:spPr>
      </p:pic>
      <p:pic>
        <p:nvPicPr>
          <p:cNvPr id="9" name="Picture 8"/>
          <p:cNvPicPr>
            <a:picLocks noChangeAspect="1"/>
          </p:cNvPicPr>
          <p:nvPr/>
        </p:nvPicPr>
        <p:blipFill>
          <a:blip r:embed="rId6"/>
          <a:stretch>
            <a:fillRect/>
          </a:stretch>
        </p:blipFill>
        <p:spPr>
          <a:xfrm rot="4855536">
            <a:off x="12343830" y="4888760"/>
            <a:ext cx="2287995" cy="2177891"/>
          </a:xfrm>
          <a:prstGeom prst="rect">
            <a:avLst/>
          </a:prstGeom>
        </p:spPr>
      </p:pic>
      <p:sp>
        <p:nvSpPr>
          <p:cNvPr id="10" name="Rectangle 9"/>
          <p:cNvSpPr/>
          <p:nvPr/>
        </p:nvSpPr>
        <p:spPr>
          <a:xfrm>
            <a:off x="9843187" y="6082112"/>
            <a:ext cx="2926357" cy="1323439"/>
          </a:xfrm>
          <a:prstGeom prst="rect">
            <a:avLst/>
          </a:prstGeom>
        </p:spPr>
        <p:txBody>
          <a:bodyPr wrap="square">
            <a:spAutoFit/>
          </a:bodyPr>
          <a:lstStyle/>
          <a:p>
            <a:r>
              <a:rPr lang="en-US" sz="2000" b="1" dirty="0"/>
              <a:t>Two-Pizza teams are fast and agile, foster </a:t>
            </a:r>
            <a:r>
              <a:rPr lang="en-US" sz="2000" b="1" dirty="0">
                <a:solidFill>
                  <a:srgbClr val="FF9900"/>
                </a:solidFill>
              </a:rPr>
              <a:t>ownership and autonomy</a:t>
            </a:r>
            <a:endParaRPr lang="en-US" sz="2000" b="1" dirty="0"/>
          </a:p>
        </p:txBody>
      </p:sp>
      <p:pic>
        <p:nvPicPr>
          <p:cNvPr id="12" name="Picture 11">
            <a:extLst>
              <a:ext uri="{FF2B5EF4-FFF2-40B4-BE49-F238E27FC236}">
                <a16:creationId xmlns:a16="http://schemas.microsoft.com/office/drawing/2014/main" id="{AE262E76-4CAD-6647-8332-D440EED40C93}"/>
              </a:ext>
            </a:extLst>
          </p:cNvPr>
          <p:cNvPicPr>
            <a:picLocks noChangeAspect="1"/>
          </p:cNvPicPr>
          <p:nvPr/>
        </p:nvPicPr>
        <p:blipFill>
          <a:blip r:embed="rId7"/>
          <a:stretch>
            <a:fillRect/>
          </a:stretch>
        </p:blipFill>
        <p:spPr>
          <a:xfrm>
            <a:off x="462395" y="2341619"/>
            <a:ext cx="1430373" cy="1988842"/>
          </a:xfrm>
          <a:prstGeom prst="rect">
            <a:avLst/>
          </a:prstGeom>
        </p:spPr>
      </p:pic>
      <p:pic>
        <p:nvPicPr>
          <p:cNvPr id="13" name="Picture 12">
            <a:extLst>
              <a:ext uri="{FF2B5EF4-FFF2-40B4-BE49-F238E27FC236}">
                <a16:creationId xmlns:a16="http://schemas.microsoft.com/office/drawing/2014/main" id="{EA52B08A-F2F6-2240-9F93-785336B093E2}"/>
              </a:ext>
            </a:extLst>
          </p:cNvPr>
          <p:cNvPicPr>
            <a:picLocks noChangeAspect="1"/>
          </p:cNvPicPr>
          <p:nvPr/>
        </p:nvPicPr>
        <p:blipFill>
          <a:blip r:embed="rId8"/>
          <a:stretch>
            <a:fillRect/>
          </a:stretch>
        </p:blipFill>
        <p:spPr>
          <a:xfrm>
            <a:off x="2068939" y="1443789"/>
            <a:ext cx="1431742" cy="1988842"/>
          </a:xfrm>
          <a:prstGeom prst="rect">
            <a:avLst/>
          </a:prstGeom>
        </p:spPr>
      </p:pic>
      <p:pic>
        <p:nvPicPr>
          <p:cNvPr id="14" name="Picture 13">
            <a:extLst>
              <a:ext uri="{FF2B5EF4-FFF2-40B4-BE49-F238E27FC236}">
                <a16:creationId xmlns:a16="http://schemas.microsoft.com/office/drawing/2014/main" id="{26D49939-59CC-CD47-B1A0-B36D23F30081}"/>
              </a:ext>
            </a:extLst>
          </p:cNvPr>
          <p:cNvPicPr>
            <a:picLocks noChangeAspect="1"/>
          </p:cNvPicPr>
          <p:nvPr/>
        </p:nvPicPr>
        <p:blipFill>
          <a:blip r:embed="rId9"/>
          <a:stretch>
            <a:fillRect/>
          </a:stretch>
        </p:blipFill>
        <p:spPr>
          <a:xfrm>
            <a:off x="409853" y="4590960"/>
            <a:ext cx="1542560" cy="1988842"/>
          </a:xfrm>
          <a:prstGeom prst="rect">
            <a:avLst/>
          </a:prstGeom>
        </p:spPr>
      </p:pic>
      <p:pic>
        <p:nvPicPr>
          <p:cNvPr id="15" name="Picture 14">
            <a:extLst>
              <a:ext uri="{FF2B5EF4-FFF2-40B4-BE49-F238E27FC236}">
                <a16:creationId xmlns:a16="http://schemas.microsoft.com/office/drawing/2014/main" id="{DCA537EB-75A8-2E44-B2F5-DCEDD1483201}"/>
              </a:ext>
            </a:extLst>
          </p:cNvPr>
          <p:cNvPicPr>
            <a:picLocks noChangeAspect="1"/>
          </p:cNvPicPr>
          <p:nvPr/>
        </p:nvPicPr>
        <p:blipFill>
          <a:blip r:embed="rId10"/>
          <a:stretch>
            <a:fillRect/>
          </a:stretch>
        </p:blipFill>
        <p:spPr>
          <a:xfrm>
            <a:off x="2128584" y="5485550"/>
            <a:ext cx="1431948" cy="1988842"/>
          </a:xfrm>
          <a:prstGeom prst="rect">
            <a:avLst/>
          </a:prstGeom>
        </p:spPr>
      </p:pic>
      <p:pic>
        <p:nvPicPr>
          <p:cNvPr id="16" name="Picture 15">
            <a:extLst>
              <a:ext uri="{FF2B5EF4-FFF2-40B4-BE49-F238E27FC236}">
                <a16:creationId xmlns:a16="http://schemas.microsoft.com/office/drawing/2014/main" id="{2725CA6F-139A-8C46-ABE5-437A89FAC2ED}"/>
              </a:ext>
            </a:extLst>
          </p:cNvPr>
          <p:cNvPicPr>
            <a:picLocks noChangeAspect="1"/>
          </p:cNvPicPr>
          <p:nvPr/>
        </p:nvPicPr>
        <p:blipFill>
          <a:blip r:embed="rId11"/>
          <a:stretch>
            <a:fillRect/>
          </a:stretch>
        </p:blipFill>
        <p:spPr>
          <a:xfrm>
            <a:off x="3676852" y="2341619"/>
            <a:ext cx="1415504" cy="1985602"/>
          </a:xfrm>
          <a:prstGeom prst="rect">
            <a:avLst/>
          </a:prstGeom>
        </p:spPr>
      </p:pic>
      <p:pic>
        <p:nvPicPr>
          <p:cNvPr id="17" name="Picture 16"/>
          <p:cNvPicPr>
            <a:picLocks noChangeAspect="1"/>
          </p:cNvPicPr>
          <p:nvPr/>
        </p:nvPicPr>
        <p:blipFill>
          <a:blip r:embed="rId12"/>
          <a:stretch>
            <a:fillRect/>
          </a:stretch>
        </p:blipFill>
        <p:spPr>
          <a:xfrm>
            <a:off x="3671463" y="4546185"/>
            <a:ext cx="1549122" cy="2004938"/>
          </a:xfrm>
          <a:prstGeom prst="rect">
            <a:avLst/>
          </a:prstGeom>
        </p:spPr>
      </p:pic>
      <p:cxnSp>
        <p:nvCxnSpPr>
          <p:cNvPr id="18" name="Straight Connector 17"/>
          <p:cNvCxnSpPr/>
          <p:nvPr/>
        </p:nvCxnSpPr>
        <p:spPr>
          <a:xfrm flipH="1">
            <a:off x="6711234" y="1870692"/>
            <a:ext cx="17252" cy="528202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4026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14429-0F10-472F-A0B5-5D5A5897CEE0}"/>
              </a:ext>
            </a:extLst>
          </p:cNvPr>
          <p:cNvSpPr>
            <a:spLocks noGrp="1"/>
          </p:cNvSpPr>
          <p:nvPr>
            <p:ph type="title"/>
          </p:nvPr>
        </p:nvSpPr>
        <p:spPr>
          <a:xfrm>
            <a:off x="548639" y="183898"/>
            <a:ext cx="13514832" cy="639753"/>
          </a:xfrm>
        </p:spPr>
        <p:txBody>
          <a:bodyPr/>
          <a:lstStyle/>
          <a:p>
            <a:r>
              <a:rPr lang="en-US" dirty="0" smtClean="0"/>
              <a:t>Mobilize: Readiness through experience </a:t>
            </a:r>
            <a:endParaRPr lang="en-US" i="1" dirty="0"/>
          </a:p>
        </p:txBody>
      </p:sp>
      <p:grpSp>
        <p:nvGrpSpPr>
          <p:cNvPr id="75" name="Group 74">
            <a:extLst>
              <a:ext uri="{FF2B5EF4-FFF2-40B4-BE49-F238E27FC236}">
                <a16:creationId xmlns:a16="http://schemas.microsoft.com/office/drawing/2014/main" id="{82C4C4FC-8DA0-4288-8A34-3EC517FEAF4D}"/>
              </a:ext>
            </a:extLst>
          </p:cNvPr>
          <p:cNvGrpSpPr/>
          <p:nvPr/>
        </p:nvGrpSpPr>
        <p:grpSpPr>
          <a:xfrm>
            <a:off x="12930039" y="452986"/>
            <a:ext cx="1341955" cy="905911"/>
            <a:chOff x="12930039" y="452986"/>
            <a:chExt cx="1341955" cy="905911"/>
          </a:xfrm>
        </p:grpSpPr>
        <p:sp>
          <p:nvSpPr>
            <p:cNvPr id="76" name="Application Design">
              <a:extLst>
                <a:ext uri="{FF2B5EF4-FFF2-40B4-BE49-F238E27FC236}">
                  <a16:creationId xmlns:a16="http://schemas.microsoft.com/office/drawing/2014/main" id="{46B3BD9E-F13D-45D6-ACB1-5AEE2755FDE6}"/>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rPr>
                <a:t>Mobilize</a:t>
              </a:r>
            </a:p>
          </p:txBody>
        </p:sp>
        <p:grpSp>
          <p:nvGrpSpPr>
            <p:cNvPr id="77" name="Group 76">
              <a:extLst>
                <a:ext uri="{FF2B5EF4-FFF2-40B4-BE49-F238E27FC236}">
                  <a16:creationId xmlns:a16="http://schemas.microsoft.com/office/drawing/2014/main" id="{E7367D63-ACEE-40FD-9F6A-A20CAB2F789E}"/>
                </a:ext>
              </a:extLst>
            </p:cNvPr>
            <p:cNvGrpSpPr>
              <a:grpSpLocks noChangeAspect="1"/>
            </p:cNvGrpSpPr>
            <p:nvPr/>
          </p:nvGrpSpPr>
          <p:grpSpPr>
            <a:xfrm>
              <a:off x="13145093" y="452986"/>
              <a:ext cx="911847" cy="544372"/>
              <a:chOff x="-687690" y="4014362"/>
              <a:chExt cx="535871" cy="319914"/>
            </a:xfrm>
          </p:grpSpPr>
          <p:sp>
            <p:nvSpPr>
              <p:cNvPr id="78" name="Freeform: Shape 77">
                <a:extLst>
                  <a:ext uri="{FF2B5EF4-FFF2-40B4-BE49-F238E27FC236}">
                    <a16:creationId xmlns:a16="http://schemas.microsoft.com/office/drawing/2014/main" id="{59579E37-D987-40DA-AFED-1DA2AC0EE8D2}"/>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593243D8-E9E6-4815-A44F-C33BA61919ED}"/>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Shape 79">
                <a:extLst>
                  <a:ext uri="{FF2B5EF4-FFF2-40B4-BE49-F238E27FC236}">
                    <a16:creationId xmlns:a16="http://schemas.microsoft.com/office/drawing/2014/main" id="{F9CBBFF5-D922-4457-B8BF-2A9C556BDE3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Freeform: Shape 80">
                <a:extLst>
                  <a:ext uri="{FF2B5EF4-FFF2-40B4-BE49-F238E27FC236}">
                    <a16:creationId xmlns:a16="http://schemas.microsoft.com/office/drawing/2014/main" id="{C2ABAE01-6449-4CE1-AA9B-D4507BE8191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 name="Freeform: Shape 81">
                <a:extLst>
                  <a:ext uri="{FF2B5EF4-FFF2-40B4-BE49-F238E27FC236}">
                    <a16:creationId xmlns:a16="http://schemas.microsoft.com/office/drawing/2014/main" id="{DF41F9AA-EAE2-496F-ACCE-5F2A92D9A7E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9379E0B6-5159-49B5-B93D-D2256F3E8E73}"/>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BA0FCD3D-33BE-435F-B510-FE0A10D500C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4D6C1E74-4E04-48D6-87AD-FCD21C7A8925}"/>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94ED4D4D-5BCE-4BB1-8799-2297B1893981}"/>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FFCEE074-5CAC-4D5C-91B2-33CE9CE09AC7}"/>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36CE9DD0-A248-498F-8D87-ACC72B1549D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CB47522B-52C5-4482-9CBE-60123A8C4CF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4" name="Rectangle 3"/>
          <p:cNvSpPr/>
          <p:nvPr/>
        </p:nvSpPr>
        <p:spPr>
          <a:xfrm>
            <a:off x="1382496" y="1395981"/>
            <a:ext cx="10583649" cy="954107"/>
          </a:xfrm>
          <a:prstGeom prst="rect">
            <a:avLst/>
          </a:prstGeom>
        </p:spPr>
        <p:txBody>
          <a:bodyPr wrap="square">
            <a:spAutoFit/>
          </a:bodyPr>
          <a:lstStyle/>
          <a:p>
            <a:pPr algn="ctr"/>
            <a:r>
              <a:rPr lang="en-US" sz="2800" b="1" dirty="0">
                <a:solidFill>
                  <a:srgbClr val="9933FF"/>
                </a:solidFill>
              </a:rPr>
              <a:t>Establish and exercise an agile program to accelerate cloud operational readiness and cloud migrations.</a:t>
            </a:r>
          </a:p>
        </p:txBody>
      </p:sp>
      <p:grpSp>
        <p:nvGrpSpPr>
          <p:cNvPr id="68" name="Group 67">
            <a:extLst>
              <a:ext uri="{FF2B5EF4-FFF2-40B4-BE49-F238E27FC236}">
                <a16:creationId xmlns:a16="http://schemas.microsoft.com/office/drawing/2014/main" id="{F319F012-D1DF-4DD8-A101-AFCD9A4D169A}"/>
              </a:ext>
            </a:extLst>
          </p:cNvPr>
          <p:cNvGrpSpPr/>
          <p:nvPr/>
        </p:nvGrpSpPr>
        <p:grpSpPr>
          <a:xfrm>
            <a:off x="7167157" y="3114965"/>
            <a:ext cx="7237162" cy="1079500"/>
            <a:chOff x="542351" y="6130385"/>
            <a:chExt cx="7237162" cy="1079500"/>
          </a:xfrm>
        </p:grpSpPr>
        <p:sp>
          <p:nvSpPr>
            <p:cNvPr id="69" name="Rectangle 68">
              <a:extLst>
                <a:ext uri="{FF2B5EF4-FFF2-40B4-BE49-F238E27FC236}">
                  <a16:creationId xmlns:a16="http://schemas.microsoft.com/office/drawing/2014/main" id="{D630715F-8828-4855-933F-834CF8313DC2}"/>
                </a:ext>
              </a:extLst>
            </p:cNvPr>
            <p:cNvSpPr/>
            <p:nvPr/>
          </p:nvSpPr>
          <p:spPr>
            <a:xfrm>
              <a:off x="1861189" y="6130385"/>
              <a:ext cx="5918324" cy="1079500"/>
            </a:xfrm>
            <a:prstGeom prst="rect">
              <a:avLst/>
            </a:prstGeom>
          </p:spPr>
          <p:txBody>
            <a:bodyPr wrap="square">
              <a:noAutofit/>
            </a:bodyPr>
            <a:lstStyle/>
            <a:p>
              <a:pPr lvl="0">
                <a:spcAft>
                  <a:spcPts val="600"/>
                </a:spcAft>
                <a:defRPr/>
              </a:pPr>
              <a:r>
                <a:rPr lang="en-US" sz="2000" dirty="0"/>
                <a:t>Set-up low-cost collaboration and governance mechanisms to manage cloud operations beyond Mobilize. (e.g. Agile Operations Workflow, IT Governance Decision Catalog, Video Library, Security Compliance Catalog, Application Migration Mechanisms)</a:t>
              </a:r>
              <a:endParaRPr kumimoji="0" 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70" name="Graphic 6">
              <a:extLst>
                <a:ext uri="{FF2B5EF4-FFF2-40B4-BE49-F238E27FC236}">
                  <a16:creationId xmlns:a16="http://schemas.microsoft.com/office/drawing/2014/main" id="{6DA71206-90FD-44AC-AFBA-30D26B441A6C}"/>
                </a:ext>
              </a:extLst>
            </p:cNvPr>
            <p:cNvGrpSpPr/>
            <p:nvPr/>
          </p:nvGrpSpPr>
          <p:grpSpPr>
            <a:xfrm>
              <a:off x="542351" y="6219305"/>
              <a:ext cx="901567" cy="901660"/>
              <a:chOff x="11968953" y="3191399"/>
              <a:chExt cx="901567" cy="901660"/>
            </a:xfrm>
          </p:grpSpPr>
          <p:sp>
            <p:nvSpPr>
              <p:cNvPr id="71" name="Freeform: Shape 112">
                <a:extLst>
                  <a:ext uri="{FF2B5EF4-FFF2-40B4-BE49-F238E27FC236}">
                    <a16:creationId xmlns:a16="http://schemas.microsoft.com/office/drawing/2014/main" id="{063345EC-DEE6-4904-90EC-356B4EEE8E6C}"/>
                  </a:ext>
                </a:extLst>
              </p:cNvPr>
              <p:cNvSpPr/>
              <p:nvPr/>
            </p:nvSpPr>
            <p:spPr>
              <a:xfrm>
                <a:off x="12007904" y="3230131"/>
                <a:ext cx="862616" cy="862928"/>
              </a:xfrm>
              <a:custGeom>
                <a:avLst/>
                <a:gdLst>
                  <a:gd name="connsiteX0" fmla="*/ 668440 w 862616"/>
                  <a:gd name="connsiteY0" fmla="*/ 460378 h 862928"/>
                  <a:gd name="connsiteX1" fmla="*/ 575095 w 862616"/>
                  <a:gd name="connsiteY1" fmla="*/ 341644 h 862928"/>
                  <a:gd name="connsiteX2" fmla="*/ 631497 w 862616"/>
                  <a:gd name="connsiteY2" fmla="*/ 215764 h 862928"/>
                  <a:gd name="connsiteX3" fmla="*/ 775925 w 862616"/>
                  <a:gd name="connsiteY3" fmla="*/ 215764 h 862928"/>
                  <a:gd name="connsiteX4" fmla="*/ 775925 w 862616"/>
                  <a:gd name="connsiteY4" fmla="*/ 231575 h 862928"/>
                  <a:gd name="connsiteX5" fmla="*/ 718458 w 862616"/>
                  <a:gd name="connsiteY5" fmla="*/ 301964 h 862928"/>
                  <a:gd name="connsiteX6" fmla="*/ 790368 w 862616"/>
                  <a:gd name="connsiteY6" fmla="*/ 373874 h 862928"/>
                  <a:gd name="connsiteX7" fmla="*/ 862277 w 862616"/>
                  <a:gd name="connsiteY7" fmla="*/ 301964 h 862928"/>
                  <a:gd name="connsiteX8" fmla="*/ 804810 w 862616"/>
                  <a:gd name="connsiteY8" fmla="*/ 231575 h 862928"/>
                  <a:gd name="connsiteX9" fmla="*/ 804810 w 862616"/>
                  <a:gd name="connsiteY9" fmla="*/ 201321 h 862928"/>
                  <a:gd name="connsiteX10" fmla="*/ 790368 w 862616"/>
                  <a:gd name="connsiteY10" fmla="*/ 186878 h 862928"/>
                  <a:gd name="connsiteX11" fmla="*/ 631649 w 862616"/>
                  <a:gd name="connsiteY11" fmla="*/ 186878 h 862928"/>
                  <a:gd name="connsiteX12" fmla="*/ 589537 w 862616"/>
                  <a:gd name="connsiteY12" fmla="*/ 77570 h 862928"/>
                  <a:gd name="connsiteX13" fmla="*/ 609605 w 862616"/>
                  <a:gd name="connsiteY13" fmla="*/ 57502 h 862928"/>
                  <a:gd name="connsiteX14" fmla="*/ 778813 w 862616"/>
                  <a:gd name="connsiteY14" fmla="*/ 57502 h 862928"/>
                  <a:gd name="connsiteX15" fmla="*/ 833848 w 862616"/>
                  <a:gd name="connsiteY15" fmla="*/ 83803 h 862928"/>
                  <a:gd name="connsiteX16" fmla="*/ 860149 w 862616"/>
                  <a:gd name="connsiteY16" fmla="*/ 28769 h 862928"/>
                  <a:gd name="connsiteX17" fmla="*/ 805114 w 862616"/>
                  <a:gd name="connsiteY17" fmla="*/ 2468 h 862928"/>
                  <a:gd name="connsiteX18" fmla="*/ 778813 w 862616"/>
                  <a:gd name="connsiteY18" fmla="*/ 28769 h 862928"/>
                  <a:gd name="connsiteX19" fmla="*/ 603524 w 862616"/>
                  <a:gd name="connsiteY19" fmla="*/ 28769 h 862928"/>
                  <a:gd name="connsiteX20" fmla="*/ 593338 w 862616"/>
                  <a:gd name="connsiteY20" fmla="*/ 33025 h 862928"/>
                  <a:gd name="connsiteX21" fmla="*/ 570230 w 862616"/>
                  <a:gd name="connsiteY21" fmla="*/ 56438 h 862928"/>
                  <a:gd name="connsiteX22" fmla="*/ 286391 w 862616"/>
                  <a:gd name="connsiteY22" fmla="*/ 61759 h 862928"/>
                  <a:gd name="connsiteX23" fmla="*/ 230749 w 862616"/>
                  <a:gd name="connsiteY23" fmla="*/ 187030 h 862928"/>
                  <a:gd name="connsiteX24" fmla="*/ 110038 w 862616"/>
                  <a:gd name="connsiteY24" fmla="*/ 187030 h 862928"/>
                  <a:gd name="connsiteX25" fmla="*/ 63061 w 862616"/>
                  <a:gd name="connsiteY25" fmla="*/ 81371 h 862928"/>
                  <a:gd name="connsiteX26" fmla="*/ 81000 w 862616"/>
                  <a:gd name="connsiteY26" fmla="*/ 23296 h 862928"/>
                  <a:gd name="connsiteX27" fmla="*/ 22925 w 862616"/>
                  <a:gd name="connsiteY27" fmla="*/ 5356 h 862928"/>
                  <a:gd name="connsiteX28" fmla="*/ 4986 w 862616"/>
                  <a:gd name="connsiteY28" fmla="*/ 63431 h 862928"/>
                  <a:gd name="connsiteX29" fmla="*/ 33263 w 862616"/>
                  <a:gd name="connsiteY29" fmla="*/ 85323 h 862928"/>
                  <a:gd name="connsiteX30" fmla="*/ 87538 w 862616"/>
                  <a:gd name="connsiteY30" fmla="*/ 207402 h 862928"/>
                  <a:gd name="connsiteX31" fmla="*/ 100612 w 862616"/>
                  <a:gd name="connsiteY31" fmla="*/ 215916 h 862928"/>
                  <a:gd name="connsiteX32" fmla="*/ 230749 w 862616"/>
                  <a:gd name="connsiteY32" fmla="*/ 215916 h 862928"/>
                  <a:gd name="connsiteX33" fmla="*/ 286239 w 862616"/>
                  <a:gd name="connsiteY33" fmla="*/ 340579 h 862928"/>
                  <a:gd name="connsiteX34" fmla="*/ 164920 w 862616"/>
                  <a:gd name="connsiteY34" fmla="*/ 461898 h 862928"/>
                  <a:gd name="connsiteX35" fmla="*/ 1641 w 862616"/>
                  <a:gd name="connsiteY35" fmla="*/ 582609 h 862928"/>
                  <a:gd name="connsiteX36" fmla="*/ 122352 w 862616"/>
                  <a:gd name="connsiteY36" fmla="*/ 745888 h 862928"/>
                  <a:gd name="connsiteX37" fmla="*/ 129498 w 862616"/>
                  <a:gd name="connsiteY37" fmla="*/ 746800 h 862928"/>
                  <a:gd name="connsiteX38" fmla="*/ 129498 w 862616"/>
                  <a:gd name="connsiteY38" fmla="*/ 819318 h 862928"/>
                  <a:gd name="connsiteX39" fmla="*/ 143940 w 862616"/>
                  <a:gd name="connsiteY39" fmla="*/ 833760 h 862928"/>
                  <a:gd name="connsiteX40" fmla="*/ 275901 w 862616"/>
                  <a:gd name="connsiteY40" fmla="*/ 833760 h 862928"/>
                  <a:gd name="connsiteX41" fmla="*/ 330936 w 862616"/>
                  <a:gd name="connsiteY41" fmla="*/ 860061 h 862928"/>
                  <a:gd name="connsiteX42" fmla="*/ 357237 w 862616"/>
                  <a:gd name="connsiteY42" fmla="*/ 805027 h 862928"/>
                  <a:gd name="connsiteX43" fmla="*/ 302202 w 862616"/>
                  <a:gd name="connsiteY43" fmla="*/ 778726 h 862928"/>
                  <a:gd name="connsiteX44" fmla="*/ 275901 w 862616"/>
                  <a:gd name="connsiteY44" fmla="*/ 805027 h 862928"/>
                  <a:gd name="connsiteX45" fmla="*/ 158079 w 862616"/>
                  <a:gd name="connsiteY45" fmla="*/ 805027 h 862928"/>
                  <a:gd name="connsiteX46" fmla="*/ 158079 w 862616"/>
                  <a:gd name="connsiteY46" fmla="*/ 746800 h 862928"/>
                  <a:gd name="connsiteX47" fmla="*/ 286696 w 862616"/>
                  <a:gd name="connsiteY47" fmla="*/ 589602 h 862928"/>
                  <a:gd name="connsiteX48" fmla="*/ 196846 w 862616"/>
                  <a:gd name="connsiteY48" fmla="*/ 470412 h 862928"/>
                  <a:gd name="connsiteX49" fmla="*/ 307523 w 862616"/>
                  <a:gd name="connsiteY49" fmla="*/ 359735 h 862928"/>
                  <a:gd name="connsiteX50" fmla="*/ 553506 w 862616"/>
                  <a:gd name="connsiteY50" fmla="*/ 360799 h 862928"/>
                  <a:gd name="connsiteX51" fmla="*/ 633170 w 862616"/>
                  <a:gd name="connsiteY51" fmla="*/ 462354 h 862928"/>
                  <a:gd name="connsiteX52" fmla="*/ 461681 w 862616"/>
                  <a:gd name="connsiteY52" fmla="*/ 689485 h 862928"/>
                  <a:gd name="connsiteX53" fmla="*/ 688812 w 862616"/>
                  <a:gd name="connsiteY53" fmla="*/ 860974 h 862928"/>
                  <a:gd name="connsiteX54" fmla="*/ 860453 w 862616"/>
                  <a:gd name="connsiteY54" fmla="*/ 633691 h 862928"/>
                  <a:gd name="connsiteX55" fmla="*/ 668440 w 862616"/>
                  <a:gd name="connsiteY55" fmla="*/ 460378 h 862928"/>
                  <a:gd name="connsiteX56" fmla="*/ 833544 w 862616"/>
                  <a:gd name="connsiteY56" fmla="*/ 301964 h 862928"/>
                  <a:gd name="connsiteX57" fmla="*/ 790368 w 862616"/>
                  <a:gd name="connsiteY57" fmla="*/ 345140 h 862928"/>
                  <a:gd name="connsiteX58" fmla="*/ 747191 w 862616"/>
                  <a:gd name="connsiteY58" fmla="*/ 301964 h 862928"/>
                  <a:gd name="connsiteX59" fmla="*/ 790368 w 862616"/>
                  <a:gd name="connsiteY59" fmla="*/ 258788 h 862928"/>
                  <a:gd name="connsiteX60" fmla="*/ 833544 w 862616"/>
                  <a:gd name="connsiteY60" fmla="*/ 301964 h 862928"/>
                  <a:gd name="connsiteX61" fmla="*/ 819101 w 862616"/>
                  <a:gd name="connsiteY61" fmla="*/ 28921 h 862928"/>
                  <a:gd name="connsiteX62" fmla="*/ 833544 w 862616"/>
                  <a:gd name="connsiteY62" fmla="*/ 43363 h 862928"/>
                  <a:gd name="connsiteX63" fmla="*/ 819101 w 862616"/>
                  <a:gd name="connsiteY63" fmla="*/ 57806 h 862928"/>
                  <a:gd name="connsiteX64" fmla="*/ 804658 w 862616"/>
                  <a:gd name="connsiteY64" fmla="*/ 43363 h 862928"/>
                  <a:gd name="connsiteX65" fmla="*/ 819101 w 862616"/>
                  <a:gd name="connsiteY65" fmla="*/ 28921 h 862928"/>
                  <a:gd name="connsiteX66" fmla="*/ 43145 w 862616"/>
                  <a:gd name="connsiteY66" fmla="*/ 57654 h 862928"/>
                  <a:gd name="connsiteX67" fmla="*/ 28702 w 862616"/>
                  <a:gd name="connsiteY67" fmla="*/ 43211 h 862928"/>
                  <a:gd name="connsiteX68" fmla="*/ 43145 w 862616"/>
                  <a:gd name="connsiteY68" fmla="*/ 28769 h 862928"/>
                  <a:gd name="connsiteX69" fmla="*/ 57588 w 862616"/>
                  <a:gd name="connsiteY69" fmla="*/ 43211 h 862928"/>
                  <a:gd name="connsiteX70" fmla="*/ 43145 w 862616"/>
                  <a:gd name="connsiteY70" fmla="*/ 57654 h 862928"/>
                  <a:gd name="connsiteX71" fmla="*/ 316189 w 862616"/>
                  <a:gd name="connsiteY71" fmla="*/ 805027 h 862928"/>
                  <a:gd name="connsiteX72" fmla="*/ 330632 w 862616"/>
                  <a:gd name="connsiteY72" fmla="*/ 819470 h 862928"/>
                  <a:gd name="connsiteX73" fmla="*/ 316189 w 862616"/>
                  <a:gd name="connsiteY73" fmla="*/ 833912 h 862928"/>
                  <a:gd name="connsiteX74" fmla="*/ 301746 w 862616"/>
                  <a:gd name="connsiteY74" fmla="*/ 819470 h 862928"/>
                  <a:gd name="connsiteX75" fmla="*/ 316189 w 862616"/>
                  <a:gd name="connsiteY75" fmla="*/ 805027 h 862928"/>
                  <a:gd name="connsiteX76" fmla="*/ 201255 w 862616"/>
                  <a:gd name="connsiteY76" fmla="*/ 703168 h 862928"/>
                  <a:gd name="connsiteX77" fmla="*/ 86321 w 862616"/>
                  <a:gd name="connsiteY77" fmla="*/ 703168 h 862928"/>
                  <a:gd name="connsiteX78" fmla="*/ 86321 w 862616"/>
                  <a:gd name="connsiteY78" fmla="*/ 675651 h 862928"/>
                  <a:gd name="connsiteX79" fmla="*/ 143788 w 862616"/>
                  <a:gd name="connsiteY79" fmla="*/ 618184 h 862928"/>
                  <a:gd name="connsiteX80" fmla="*/ 201255 w 862616"/>
                  <a:gd name="connsiteY80" fmla="*/ 675651 h 862928"/>
                  <a:gd name="connsiteX81" fmla="*/ 201255 w 862616"/>
                  <a:gd name="connsiteY81" fmla="*/ 703168 h 862928"/>
                  <a:gd name="connsiteX82" fmla="*/ 115055 w 862616"/>
                  <a:gd name="connsiteY82" fmla="*/ 560717 h 862928"/>
                  <a:gd name="connsiteX83" fmla="*/ 143788 w 862616"/>
                  <a:gd name="connsiteY83" fmla="*/ 531984 h 862928"/>
                  <a:gd name="connsiteX84" fmla="*/ 172522 w 862616"/>
                  <a:gd name="connsiteY84" fmla="*/ 560717 h 862928"/>
                  <a:gd name="connsiteX85" fmla="*/ 143788 w 862616"/>
                  <a:gd name="connsiteY85" fmla="*/ 589450 h 862928"/>
                  <a:gd name="connsiteX86" fmla="*/ 115055 w 862616"/>
                  <a:gd name="connsiteY86" fmla="*/ 560717 h 862928"/>
                  <a:gd name="connsiteX87" fmla="*/ 229989 w 862616"/>
                  <a:gd name="connsiteY87" fmla="*/ 527575 h 862928"/>
                  <a:gd name="connsiteX88" fmla="*/ 258722 w 862616"/>
                  <a:gd name="connsiteY88" fmla="*/ 603893 h 862928"/>
                  <a:gd name="connsiteX89" fmla="*/ 229989 w 862616"/>
                  <a:gd name="connsiteY89" fmla="*/ 679755 h 862928"/>
                  <a:gd name="connsiteX90" fmla="*/ 229989 w 862616"/>
                  <a:gd name="connsiteY90" fmla="*/ 675803 h 862928"/>
                  <a:gd name="connsiteX91" fmla="*/ 185292 w 862616"/>
                  <a:gd name="connsiteY91" fmla="*/ 600244 h 862928"/>
                  <a:gd name="connsiteX92" fmla="*/ 183468 w 862616"/>
                  <a:gd name="connsiteY92" fmla="*/ 518909 h 862928"/>
                  <a:gd name="connsiteX93" fmla="*/ 102132 w 862616"/>
                  <a:gd name="connsiteY93" fmla="*/ 520733 h 862928"/>
                  <a:gd name="connsiteX94" fmla="*/ 102132 w 862616"/>
                  <a:gd name="connsiteY94" fmla="*/ 600092 h 862928"/>
                  <a:gd name="connsiteX95" fmla="*/ 57436 w 862616"/>
                  <a:gd name="connsiteY95" fmla="*/ 675651 h 862928"/>
                  <a:gd name="connsiteX96" fmla="*/ 57436 w 862616"/>
                  <a:gd name="connsiteY96" fmla="*/ 679603 h 862928"/>
                  <a:gd name="connsiteX97" fmla="*/ 67622 w 862616"/>
                  <a:gd name="connsiteY97" fmla="*/ 517389 h 862928"/>
                  <a:gd name="connsiteX98" fmla="*/ 229989 w 862616"/>
                  <a:gd name="connsiteY98" fmla="*/ 527575 h 862928"/>
                  <a:gd name="connsiteX99" fmla="*/ 531766 w 862616"/>
                  <a:gd name="connsiteY99" fmla="*/ 341188 h 862928"/>
                  <a:gd name="connsiteX100" fmla="*/ 330632 w 862616"/>
                  <a:gd name="connsiteY100" fmla="*/ 341188 h 862928"/>
                  <a:gd name="connsiteX101" fmla="*/ 330632 w 862616"/>
                  <a:gd name="connsiteY101" fmla="*/ 306373 h 862928"/>
                  <a:gd name="connsiteX102" fmla="*/ 378065 w 862616"/>
                  <a:gd name="connsiteY102" fmla="*/ 258940 h 862928"/>
                  <a:gd name="connsiteX103" fmla="*/ 409991 w 862616"/>
                  <a:gd name="connsiteY103" fmla="*/ 258940 h 862928"/>
                  <a:gd name="connsiteX104" fmla="*/ 389163 w 862616"/>
                  <a:gd name="connsiteY104" fmla="*/ 311086 h 862928"/>
                  <a:gd name="connsiteX105" fmla="*/ 392356 w 862616"/>
                  <a:gd name="connsiteY105" fmla="*/ 326593 h 862928"/>
                  <a:gd name="connsiteX106" fmla="*/ 421089 w 862616"/>
                  <a:gd name="connsiteY106" fmla="*/ 355326 h 862928"/>
                  <a:gd name="connsiteX107" fmla="*/ 441461 w 862616"/>
                  <a:gd name="connsiteY107" fmla="*/ 355326 h 862928"/>
                  <a:gd name="connsiteX108" fmla="*/ 470195 w 862616"/>
                  <a:gd name="connsiteY108" fmla="*/ 326593 h 862928"/>
                  <a:gd name="connsiteX109" fmla="*/ 473387 w 862616"/>
                  <a:gd name="connsiteY109" fmla="*/ 311086 h 862928"/>
                  <a:gd name="connsiteX110" fmla="*/ 452559 w 862616"/>
                  <a:gd name="connsiteY110" fmla="*/ 258940 h 862928"/>
                  <a:gd name="connsiteX111" fmla="*/ 484485 w 862616"/>
                  <a:gd name="connsiteY111" fmla="*/ 258940 h 862928"/>
                  <a:gd name="connsiteX112" fmla="*/ 531918 w 862616"/>
                  <a:gd name="connsiteY112" fmla="*/ 306373 h 862928"/>
                  <a:gd name="connsiteX113" fmla="*/ 531766 w 862616"/>
                  <a:gd name="connsiteY113" fmla="*/ 341188 h 862928"/>
                  <a:gd name="connsiteX114" fmla="*/ 531766 w 862616"/>
                  <a:gd name="connsiteY114" fmla="*/ 341188 h 862928"/>
                  <a:gd name="connsiteX115" fmla="*/ 433251 w 862616"/>
                  <a:gd name="connsiteY115" fmla="*/ 107823 h 862928"/>
                  <a:gd name="connsiteX116" fmla="*/ 431883 w 862616"/>
                  <a:gd name="connsiteY116" fmla="*/ 110712 h 862928"/>
                  <a:gd name="connsiteX117" fmla="*/ 360126 w 862616"/>
                  <a:gd name="connsiteY117" fmla="*/ 143246 h 862928"/>
                  <a:gd name="connsiteX118" fmla="*/ 431123 w 862616"/>
                  <a:gd name="connsiteY118" fmla="*/ 72249 h 862928"/>
                  <a:gd name="connsiteX119" fmla="*/ 500752 w 862616"/>
                  <a:gd name="connsiteY119" fmla="*/ 131844 h 862928"/>
                  <a:gd name="connsiteX120" fmla="*/ 452863 w 862616"/>
                  <a:gd name="connsiteY120" fmla="*/ 103111 h 862928"/>
                  <a:gd name="connsiteX121" fmla="*/ 433251 w 862616"/>
                  <a:gd name="connsiteY121" fmla="*/ 107823 h 862928"/>
                  <a:gd name="connsiteX122" fmla="*/ 450887 w 862616"/>
                  <a:gd name="connsiteY122" fmla="*/ 135189 h 862928"/>
                  <a:gd name="connsiteX123" fmla="*/ 502273 w 862616"/>
                  <a:gd name="connsiteY123" fmla="*/ 166050 h 862928"/>
                  <a:gd name="connsiteX124" fmla="*/ 431123 w 862616"/>
                  <a:gd name="connsiteY124" fmla="*/ 230207 h 862928"/>
                  <a:gd name="connsiteX125" fmla="*/ 361342 w 862616"/>
                  <a:gd name="connsiteY125" fmla="*/ 171980 h 862928"/>
                  <a:gd name="connsiteX126" fmla="*/ 450887 w 862616"/>
                  <a:gd name="connsiteY126" fmla="*/ 135189 h 862928"/>
                  <a:gd name="connsiteX127" fmla="*/ 442981 w 862616"/>
                  <a:gd name="connsiteY127" fmla="*/ 312910 h 862928"/>
                  <a:gd name="connsiteX128" fmla="*/ 431123 w 862616"/>
                  <a:gd name="connsiteY128" fmla="*/ 324768 h 862928"/>
                  <a:gd name="connsiteX129" fmla="*/ 419265 w 862616"/>
                  <a:gd name="connsiteY129" fmla="*/ 312910 h 862928"/>
                  <a:gd name="connsiteX130" fmla="*/ 431123 w 862616"/>
                  <a:gd name="connsiteY130" fmla="*/ 283265 h 862928"/>
                  <a:gd name="connsiteX131" fmla="*/ 442981 w 862616"/>
                  <a:gd name="connsiteY131" fmla="*/ 312910 h 862928"/>
                  <a:gd name="connsiteX132" fmla="*/ 493759 w 862616"/>
                  <a:gd name="connsiteY132" fmla="*/ 230815 h 862928"/>
                  <a:gd name="connsiteX133" fmla="*/ 531614 w 862616"/>
                  <a:gd name="connsiteY133" fmla="*/ 158297 h 862928"/>
                  <a:gd name="connsiteX134" fmla="*/ 430971 w 862616"/>
                  <a:gd name="connsiteY134" fmla="*/ 43363 h 862928"/>
                  <a:gd name="connsiteX135" fmla="*/ 330328 w 862616"/>
                  <a:gd name="connsiteY135" fmla="*/ 158297 h 862928"/>
                  <a:gd name="connsiteX136" fmla="*/ 368183 w 862616"/>
                  <a:gd name="connsiteY136" fmla="*/ 230815 h 862928"/>
                  <a:gd name="connsiteX137" fmla="*/ 301594 w 862616"/>
                  <a:gd name="connsiteY137" fmla="*/ 306221 h 862928"/>
                  <a:gd name="connsiteX138" fmla="*/ 301594 w 862616"/>
                  <a:gd name="connsiteY138" fmla="*/ 314887 h 862928"/>
                  <a:gd name="connsiteX139" fmla="*/ 316797 w 862616"/>
                  <a:gd name="connsiteY139" fmla="*/ 71489 h 862928"/>
                  <a:gd name="connsiteX140" fmla="*/ 560196 w 862616"/>
                  <a:gd name="connsiteY140" fmla="*/ 86692 h 862928"/>
                  <a:gd name="connsiteX141" fmla="*/ 560196 w 862616"/>
                  <a:gd name="connsiteY141" fmla="*/ 314887 h 862928"/>
                  <a:gd name="connsiteX142" fmla="*/ 560196 w 862616"/>
                  <a:gd name="connsiteY142" fmla="*/ 306221 h 862928"/>
                  <a:gd name="connsiteX143" fmla="*/ 493759 w 862616"/>
                  <a:gd name="connsiteY143" fmla="*/ 230815 h 862928"/>
                  <a:gd name="connsiteX144" fmla="*/ 761634 w 862616"/>
                  <a:gd name="connsiteY144" fmla="*/ 801074 h 862928"/>
                  <a:gd name="connsiteX145" fmla="*/ 560500 w 862616"/>
                  <a:gd name="connsiteY145" fmla="*/ 801074 h 862928"/>
                  <a:gd name="connsiteX146" fmla="*/ 560500 w 862616"/>
                  <a:gd name="connsiteY146" fmla="*/ 766260 h 862928"/>
                  <a:gd name="connsiteX147" fmla="*/ 607933 w 862616"/>
                  <a:gd name="connsiteY147" fmla="*/ 718827 h 862928"/>
                  <a:gd name="connsiteX148" fmla="*/ 639859 w 862616"/>
                  <a:gd name="connsiteY148" fmla="*/ 718827 h 862928"/>
                  <a:gd name="connsiteX149" fmla="*/ 619031 w 862616"/>
                  <a:gd name="connsiteY149" fmla="*/ 770973 h 862928"/>
                  <a:gd name="connsiteX150" fmla="*/ 622224 w 862616"/>
                  <a:gd name="connsiteY150" fmla="*/ 786479 h 862928"/>
                  <a:gd name="connsiteX151" fmla="*/ 650957 w 862616"/>
                  <a:gd name="connsiteY151" fmla="*/ 815213 h 862928"/>
                  <a:gd name="connsiteX152" fmla="*/ 671329 w 862616"/>
                  <a:gd name="connsiteY152" fmla="*/ 815213 h 862928"/>
                  <a:gd name="connsiteX153" fmla="*/ 700062 w 862616"/>
                  <a:gd name="connsiteY153" fmla="*/ 786479 h 862928"/>
                  <a:gd name="connsiteX154" fmla="*/ 703255 w 862616"/>
                  <a:gd name="connsiteY154" fmla="*/ 770973 h 862928"/>
                  <a:gd name="connsiteX155" fmla="*/ 682427 w 862616"/>
                  <a:gd name="connsiteY155" fmla="*/ 718827 h 862928"/>
                  <a:gd name="connsiteX156" fmla="*/ 714353 w 862616"/>
                  <a:gd name="connsiteY156" fmla="*/ 718827 h 862928"/>
                  <a:gd name="connsiteX157" fmla="*/ 761786 w 862616"/>
                  <a:gd name="connsiteY157" fmla="*/ 766260 h 862928"/>
                  <a:gd name="connsiteX158" fmla="*/ 761786 w 862616"/>
                  <a:gd name="connsiteY158" fmla="*/ 801074 h 862928"/>
                  <a:gd name="connsiteX159" fmla="*/ 680907 w 862616"/>
                  <a:gd name="connsiteY159" fmla="*/ 595075 h 862928"/>
                  <a:gd name="connsiteX160" fmla="*/ 680907 w 862616"/>
                  <a:gd name="connsiteY160" fmla="*/ 595075 h 862928"/>
                  <a:gd name="connsiteX161" fmla="*/ 732293 w 862616"/>
                  <a:gd name="connsiteY161" fmla="*/ 625937 h 862928"/>
                  <a:gd name="connsiteX162" fmla="*/ 661143 w 862616"/>
                  <a:gd name="connsiteY162" fmla="*/ 690093 h 862928"/>
                  <a:gd name="connsiteX163" fmla="*/ 591362 w 862616"/>
                  <a:gd name="connsiteY163" fmla="*/ 631866 h 862928"/>
                  <a:gd name="connsiteX164" fmla="*/ 680907 w 862616"/>
                  <a:gd name="connsiteY164" fmla="*/ 595075 h 862928"/>
                  <a:gd name="connsiteX165" fmla="*/ 589993 w 862616"/>
                  <a:gd name="connsiteY165" fmla="*/ 602981 h 862928"/>
                  <a:gd name="connsiteX166" fmla="*/ 589993 w 862616"/>
                  <a:gd name="connsiteY166" fmla="*/ 602981 h 862928"/>
                  <a:gd name="connsiteX167" fmla="*/ 660991 w 862616"/>
                  <a:gd name="connsiteY167" fmla="*/ 531984 h 862928"/>
                  <a:gd name="connsiteX168" fmla="*/ 730620 w 862616"/>
                  <a:gd name="connsiteY168" fmla="*/ 591579 h 862928"/>
                  <a:gd name="connsiteX169" fmla="*/ 682731 w 862616"/>
                  <a:gd name="connsiteY169" fmla="*/ 562845 h 862928"/>
                  <a:gd name="connsiteX170" fmla="*/ 662967 w 862616"/>
                  <a:gd name="connsiteY170" fmla="*/ 567710 h 862928"/>
                  <a:gd name="connsiteX171" fmla="*/ 661599 w 862616"/>
                  <a:gd name="connsiteY171" fmla="*/ 570599 h 862928"/>
                  <a:gd name="connsiteX172" fmla="*/ 589993 w 862616"/>
                  <a:gd name="connsiteY172" fmla="*/ 602981 h 862928"/>
                  <a:gd name="connsiteX173" fmla="*/ 673001 w 862616"/>
                  <a:gd name="connsiteY173" fmla="*/ 772797 h 862928"/>
                  <a:gd name="connsiteX174" fmla="*/ 660991 w 862616"/>
                  <a:gd name="connsiteY174" fmla="*/ 784655 h 862928"/>
                  <a:gd name="connsiteX175" fmla="*/ 649133 w 862616"/>
                  <a:gd name="connsiteY175" fmla="*/ 772797 h 862928"/>
                  <a:gd name="connsiteX176" fmla="*/ 660991 w 862616"/>
                  <a:gd name="connsiteY176" fmla="*/ 743151 h 862928"/>
                  <a:gd name="connsiteX177" fmla="*/ 673001 w 862616"/>
                  <a:gd name="connsiteY177" fmla="*/ 772797 h 862928"/>
                  <a:gd name="connsiteX178" fmla="*/ 790368 w 862616"/>
                  <a:gd name="connsiteY178" fmla="*/ 774925 h 862928"/>
                  <a:gd name="connsiteX179" fmla="*/ 790368 w 862616"/>
                  <a:gd name="connsiteY179" fmla="*/ 766108 h 862928"/>
                  <a:gd name="connsiteX180" fmla="*/ 723779 w 862616"/>
                  <a:gd name="connsiteY180" fmla="*/ 690549 h 862928"/>
                  <a:gd name="connsiteX181" fmla="*/ 761634 w 862616"/>
                  <a:gd name="connsiteY181" fmla="*/ 618032 h 862928"/>
                  <a:gd name="connsiteX182" fmla="*/ 660991 w 862616"/>
                  <a:gd name="connsiteY182" fmla="*/ 503098 h 862928"/>
                  <a:gd name="connsiteX183" fmla="*/ 560348 w 862616"/>
                  <a:gd name="connsiteY183" fmla="*/ 618032 h 862928"/>
                  <a:gd name="connsiteX184" fmla="*/ 598203 w 862616"/>
                  <a:gd name="connsiteY184" fmla="*/ 690549 h 862928"/>
                  <a:gd name="connsiteX185" fmla="*/ 531614 w 862616"/>
                  <a:gd name="connsiteY185" fmla="*/ 765956 h 862928"/>
                  <a:gd name="connsiteX186" fmla="*/ 531614 w 862616"/>
                  <a:gd name="connsiteY186" fmla="*/ 774621 h 862928"/>
                  <a:gd name="connsiteX187" fmla="*/ 547273 w 862616"/>
                  <a:gd name="connsiteY187" fmla="*/ 531375 h 862928"/>
                  <a:gd name="connsiteX188" fmla="*/ 790520 w 862616"/>
                  <a:gd name="connsiteY188" fmla="*/ 547034 h 862928"/>
                  <a:gd name="connsiteX189" fmla="*/ 833392 w 862616"/>
                  <a:gd name="connsiteY189" fmla="*/ 661056 h 862928"/>
                  <a:gd name="connsiteX190" fmla="*/ 790368 w 862616"/>
                  <a:gd name="connsiteY190" fmla="*/ 774925 h 86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862616" h="862928">
                    <a:moveTo>
                      <a:pt x="668440" y="460378"/>
                    </a:moveTo>
                    <a:lnTo>
                      <a:pt x="575095" y="341644"/>
                    </a:lnTo>
                    <a:cubicBezTo>
                      <a:pt x="608237" y="307741"/>
                      <a:pt x="628153" y="263045"/>
                      <a:pt x="631497" y="215764"/>
                    </a:cubicBezTo>
                    <a:lnTo>
                      <a:pt x="775925" y="215764"/>
                    </a:lnTo>
                    <a:lnTo>
                      <a:pt x="775925" y="231575"/>
                    </a:lnTo>
                    <a:cubicBezTo>
                      <a:pt x="742479" y="238416"/>
                      <a:pt x="718458" y="267910"/>
                      <a:pt x="718458" y="301964"/>
                    </a:cubicBezTo>
                    <a:cubicBezTo>
                      <a:pt x="718458" y="341644"/>
                      <a:pt x="750688" y="373874"/>
                      <a:pt x="790368" y="373874"/>
                    </a:cubicBezTo>
                    <a:cubicBezTo>
                      <a:pt x="830047" y="373874"/>
                      <a:pt x="862277" y="341644"/>
                      <a:pt x="862277" y="301964"/>
                    </a:cubicBezTo>
                    <a:cubicBezTo>
                      <a:pt x="862277" y="267758"/>
                      <a:pt x="838257" y="238416"/>
                      <a:pt x="804810" y="231575"/>
                    </a:cubicBezTo>
                    <a:lnTo>
                      <a:pt x="804810" y="201321"/>
                    </a:lnTo>
                    <a:cubicBezTo>
                      <a:pt x="804810" y="193416"/>
                      <a:pt x="798425" y="186878"/>
                      <a:pt x="790368" y="186878"/>
                    </a:cubicBezTo>
                    <a:lnTo>
                      <a:pt x="631649" y="186878"/>
                    </a:lnTo>
                    <a:cubicBezTo>
                      <a:pt x="628913" y="147047"/>
                      <a:pt x="614166" y="109040"/>
                      <a:pt x="589537" y="77570"/>
                    </a:cubicBezTo>
                    <a:lnTo>
                      <a:pt x="609605" y="57502"/>
                    </a:lnTo>
                    <a:lnTo>
                      <a:pt x="778813" y="57502"/>
                    </a:lnTo>
                    <a:cubicBezTo>
                      <a:pt x="786719" y="80002"/>
                      <a:pt x="811348" y="91708"/>
                      <a:pt x="833848" y="83803"/>
                    </a:cubicBezTo>
                    <a:cubicBezTo>
                      <a:pt x="856348" y="75897"/>
                      <a:pt x="868054" y="51269"/>
                      <a:pt x="860149" y="28769"/>
                    </a:cubicBezTo>
                    <a:cubicBezTo>
                      <a:pt x="852243" y="6268"/>
                      <a:pt x="827615" y="-5438"/>
                      <a:pt x="805114" y="2468"/>
                    </a:cubicBezTo>
                    <a:cubicBezTo>
                      <a:pt x="792800" y="6876"/>
                      <a:pt x="783222" y="16454"/>
                      <a:pt x="778813" y="28769"/>
                    </a:cubicBezTo>
                    <a:lnTo>
                      <a:pt x="603524" y="28769"/>
                    </a:lnTo>
                    <a:cubicBezTo>
                      <a:pt x="599723" y="28769"/>
                      <a:pt x="596075" y="30289"/>
                      <a:pt x="593338" y="33025"/>
                    </a:cubicBezTo>
                    <a:lnTo>
                      <a:pt x="570230" y="56438"/>
                    </a:lnTo>
                    <a:cubicBezTo>
                      <a:pt x="490414" y="-20489"/>
                      <a:pt x="363318" y="-18056"/>
                      <a:pt x="286391" y="61759"/>
                    </a:cubicBezTo>
                    <a:cubicBezTo>
                      <a:pt x="253705" y="95661"/>
                      <a:pt x="233941" y="140054"/>
                      <a:pt x="230749" y="187030"/>
                    </a:cubicBezTo>
                    <a:lnTo>
                      <a:pt x="110038" y="187030"/>
                    </a:lnTo>
                    <a:lnTo>
                      <a:pt x="63061" y="81371"/>
                    </a:lnTo>
                    <a:cubicBezTo>
                      <a:pt x="84041" y="70272"/>
                      <a:pt x="92098" y="44276"/>
                      <a:pt x="81000" y="23296"/>
                    </a:cubicBezTo>
                    <a:cubicBezTo>
                      <a:pt x="69902" y="2316"/>
                      <a:pt x="43905" y="-5742"/>
                      <a:pt x="22925" y="5356"/>
                    </a:cubicBezTo>
                    <a:cubicBezTo>
                      <a:pt x="1945" y="16454"/>
                      <a:pt x="-6112" y="42299"/>
                      <a:pt x="4986" y="63431"/>
                    </a:cubicBezTo>
                    <a:cubicBezTo>
                      <a:pt x="10763" y="74529"/>
                      <a:pt x="21101" y="82435"/>
                      <a:pt x="33263" y="85323"/>
                    </a:cubicBezTo>
                    <a:lnTo>
                      <a:pt x="87538" y="207402"/>
                    </a:lnTo>
                    <a:cubicBezTo>
                      <a:pt x="89818" y="212571"/>
                      <a:pt x="94987" y="215916"/>
                      <a:pt x="100612" y="215916"/>
                    </a:cubicBezTo>
                    <a:lnTo>
                      <a:pt x="230749" y="215916"/>
                    </a:lnTo>
                    <a:cubicBezTo>
                      <a:pt x="234093" y="262741"/>
                      <a:pt x="253705" y="306829"/>
                      <a:pt x="286239" y="340579"/>
                    </a:cubicBezTo>
                    <a:lnTo>
                      <a:pt x="164920" y="461898"/>
                    </a:lnTo>
                    <a:cubicBezTo>
                      <a:pt x="86473" y="450192"/>
                      <a:pt x="13347" y="504162"/>
                      <a:pt x="1641" y="582609"/>
                    </a:cubicBezTo>
                    <a:cubicBezTo>
                      <a:pt x="-10065" y="661056"/>
                      <a:pt x="43905" y="734182"/>
                      <a:pt x="122352" y="745888"/>
                    </a:cubicBezTo>
                    <a:cubicBezTo>
                      <a:pt x="124785" y="746192"/>
                      <a:pt x="127065" y="746496"/>
                      <a:pt x="129498" y="746800"/>
                    </a:cubicBezTo>
                    <a:lnTo>
                      <a:pt x="129498" y="819318"/>
                    </a:lnTo>
                    <a:cubicBezTo>
                      <a:pt x="129498" y="827223"/>
                      <a:pt x="135883" y="833760"/>
                      <a:pt x="143940" y="833760"/>
                    </a:cubicBezTo>
                    <a:lnTo>
                      <a:pt x="275901" y="833760"/>
                    </a:lnTo>
                    <a:cubicBezTo>
                      <a:pt x="283807" y="856261"/>
                      <a:pt x="308436" y="867967"/>
                      <a:pt x="330936" y="860061"/>
                    </a:cubicBezTo>
                    <a:cubicBezTo>
                      <a:pt x="353436" y="852156"/>
                      <a:pt x="365142" y="827527"/>
                      <a:pt x="357237" y="805027"/>
                    </a:cubicBezTo>
                    <a:cubicBezTo>
                      <a:pt x="349331" y="782527"/>
                      <a:pt x="324703" y="770821"/>
                      <a:pt x="302202" y="778726"/>
                    </a:cubicBezTo>
                    <a:cubicBezTo>
                      <a:pt x="289888" y="783135"/>
                      <a:pt x="280310" y="792713"/>
                      <a:pt x="275901" y="805027"/>
                    </a:cubicBezTo>
                    <a:lnTo>
                      <a:pt x="158079" y="805027"/>
                    </a:lnTo>
                    <a:lnTo>
                      <a:pt x="158079" y="746800"/>
                    </a:lnTo>
                    <a:cubicBezTo>
                      <a:pt x="236982" y="738895"/>
                      <a:pt x="294601" y="668505"/>
                      <a:pt x="286696" y="589602"/>
                    </a:cubicBezTo>
                    <a:cubicBezTo>
                      <a:pt x="281375" y="536240"/>
                      <a:pt x="246712" y="490176"/>
                      <a:pt x="196846" y="470412"/>
                    </a:cubicBezTo>
                    <a:lnTo>
                      <a:pt x="307523" y="359735"/>
                    </a:lnTo>
                    <a:cubicBezTo>
                      <a:pt x="379585" y="416442"/>
                      <a:pt x="480989" y="416898"/>
                      <a:pt x="553506" y="360799"/>
                    </a:cubicBezTo>
                    <a:lnTo>
                      <a:pt x="633170" y="462354"/>
                    </a:lnTo>
                    <a:cubicBezTo>
                      <a:pt x="523101" y="477709"/>
                      <a:pt x="446326" y="579416"/>
                      <a:pt x="461681" y="689485"/>
                    </a:cubicBezTo>
                    <a:cubicBezTo>
                      <a:pt x="477036" y="799554"/>
                      <a:pt x="578743" y="876328"/>
                      <a:pt x="688812" y="860974"/>
                    </a:cubicBezTo>
                    <a:cubicBezTo>
                      <a:pt x="799033" y="845467"/>
                      <a:pt x="875808" y="743759"/>
                      <a:pt x="860453" y="633691"/>
                    </a:cubicBezTo>
                    <a:cubicBezTo>
                      <a:pt x="846922" y="537000"/>
                      <a:pt x="766043" y="464027"/>
                      <a:pt x="668440" y="460378"/>
                    </a:cubicBezTo>
                    <a:close/>
                    <a:moveTo>
                      <a:pt x="833544" y="301964"/>
                    </a:moveTo>
                    <a:cubicBezTo>
                      <a:pt x="833544" y="325833"/>
                      <a:pt x="814236" y="345140"/>
                      <a:pt x="790368" y="345140"/>
                    </a:cubicBezTo>
                    <a:cubicBezTo>
                      <a:pt x="766499" y="345140"/>
                      <a:pt x="747191" y="325833"/>
                      <a:pt x="747191" y="301964"/>
                    </a:cubicBezTo>
                    <a:cubicBezTo>
                      <a:pt x="747191" y="278096"/>
                      <a:pt x="766499" y="258788"/>
                      <a:pt x="790368" y="258788"/>
                    </a:cubicBezTo>
                    <a:cubicBezTo>
                      <a:pt x="814236" y="258940"/>
                      <a:pt x="833544" y="278248"/>
                      <a:pt x="833544" y="301964"/>
                    </a:cubicBezTo>
                    <a:close/>
                    <a:moveTo>
                      <a:pt x="819101" y="28921"/>
                    </a:moveTo>
                    <a:cubicBezTo>
                      <a:pt x="827007" y="28921"/>
                      <a:pt x="833544" y="35306"/>
                      <a:pt x="833544" y="43363"/>
                    </a:cubicBezTo>
                    <a:cubicBezTo>
                      <a:pt x="833544" y="51421"/>
                      <a:pt x="827159" y="57806"/>
                      <a:pt x="819101" y="57806"/>
                    </a:cubicBezTo>
                    <a:cubicBezTo>
                      <a:pt x="811196" y="57806"/>
                      <a:pt x="804658" y="51421"/>
                      <a:pt x="804658" y="43363"/>
                    </a:cubicBezTo>
                    <a:cubicBezTo>
                      <a:pt x="804658" y="35306"/>
                      <a:pt x="811196" y="28921"/>
                      <a:pt x="819101" y="28921"/>
                    </a:cubicBezTo>
                    <a:close/>
                    <a:moveTo>
                      <a:pt x="43145" y="57654"/>
                    </a:moveTo>
                    <a:cubicBezTo>
                      <a:pt x="35240" y="57654"/>
                      <a:pt x="28702" y="51269"/>
                      <a:pt x="28702" y="43211"/>
                    </a:cubicBezTo>
                    <a:cubicBezTo>
                      <a:pt x="28702" y="35154"/>
                      <a:pt x="35088" y="28769"/>
                      <a:pt x="43145" y="28769"/>
                    </a:cubicBezTo>
                    <a:cubicBezTo>
                      <a:pt x="51203" y="28769"/>
                      <a:pt x="57588" y="35154"/>
                      <a:pt x="57588" y="43211"/>
                    </a:cubicBezTo>
                    <a:cubicBezTo>
                      <a:pt x="57588" y="51269"/>
                      <a:pt x="51051" y="57654"/>
                      <a:pt x="43145" y="57654"/>
                    </a:cubicBezTo>
                    <a:close/>
                    <a:moveTo>
                      <a:pt x="316189" y="805027"/>
                    </a:moveTo>
                    <a:cubicBezTo>
                      <a:pt x="324095" y="805027"/>
                      <a:pt x="330632" y="811412"/>
                      <a:pt x="330632" y="819470"/>
                    </a:cubicBezTo>
                    <a:cubicBezTo>
                      <a:pt x="330632" y="827375"/>
                      <a:pt x="324247" y="833912"/>
                      <a:pt x="316189" y="833912"/>
                    </a:cubicBezTo>
                    <a:cubicBezTo>
                      <a:pt x="308284" y="833912"/>
                      <a:pt x="301746" y="827527"/>
                      <a:pt x="301746" y="819470"/>
                    </a:cubicBezTo>
                    <a:cubicBezTo>
                      <a:pt x="301746" y="811412"/>
                      <a:pt x="308284" y="805027"/>
                      <a:pt x="316189" y="805027"/>
                    </a:cubicBezTo>
                    <a:close/>
                    <a:moveTo>
                      <a:pt x="201255" y="703168"/>
                    </a:moveTo>
                    <a:cubicBezTo>
                      <a:pt x="165680" y="723844"/>
                      <a:pt x="121744" y="723844"/>
                      <a:pt x="86321" y="703168"/>
                    </a:cubicBezTo>
                    <a:lnTo>
                      <a:pt x="86321" y="675651"/>
                    </a:lnTo>
                    <a:cubicBezTo>
                      <a:pt x="86321" y="643877"/>
                      <a:pt x="112014" y="618184"/>
                      <a:pt x="143788" y="618184"/>
                    </a:cubicBezTo>
                    <a:cubicBezTo>
                      <a:pt x="175562" y="618184"/>
                      <a:pt x="201255" y="643877"/>
                      <a:pt x="201255" y="675651"/>
                    </a:cubicBezTo>
                    <a:lnTo>
                      <a:pt x="201255" y="703168"/>
                    </a:lnTo>
                    <a:close/>
                    <a:moveTo>
                      <a:pt x="115055" y="560717"/>
                    </a:moveTo>
                    <a:cubicBezTo>
                      <a:pt x="115055" y="544906"/>
                      <a:pt x="127977" y="531984"/>
                      <a:pt x="143788" y="531984"/>
                    </a:cubicBezTo>
                    <a:cubicBezTo>
                      <a:pt x="159599" y="531984"/>
                      <a:pt x="172522" y="544906"/>
                      <a:pt x="172522" y="560717"/>
                    </a:cubicBezTo>
                    <a:cubicBezTo>
                      <a:pt x="172522" y="576528"/>
                      <a:pt x="159599" y="589450"/>
                      <a:pt x="143788" y="589450"/>
                    </a:cubicBezTo>
                    <a:cubicBezTo>
                      <a:pt x="127977" y="589450"/>
                      <a:pt x="115055" y="576528"/>
                      <a:pt x="115055" y="560717"/>
                    </a:cubicBezTo>
                    <a:close/>
                    <a:moveTo>
                      <a:pt x="229989" y="527575"/>
                    </a:moveTo>
                    <a:cubicBezTo>
                      <a:pt x="248536" y="548707"/>
                      <a:pt x="258722" y="575768"/>
                      <a:pt x="258722" y="603893"/>
                    </a:cubicBezTo>
                    <a:cubicBezTo>
                      <a:pt x="258722" y="631866"/>
                      <a:pt x="248536" y="658775"/>
                      <a:pt x="229989" y="679755"/>
                    </a:cubicBezTo>
                    <a:lnTo>
                      <a:pt x="229989" y="675803"/>
                    </a:lnTo>
                    <a:cubicBezTo>
                      <a:pt x="229989" y="644333"/>
                      <a:pt x="212809" y="615447"/>
                      <a:pt x="185292" y="600244"/>
                    </a:cubicBezTo>
                    <a:cubicBezTo>
                      <a:pt x="207184" y="577288"/>
                      <a:pt x="206424" y="540953"/>
                      <a:pt x="183468" y="518909"/>
                    </a:cubicBezTo>
                    <a:cubicBezTo>
                      <a:pt x="160511" y="497017"/>
                      <a:pt x="124177" y="497777"/>
                      <a:pt x="102132" y="520733"/>
                    </a:cubicBezTo>
                    <a:cubicBezTo>
                      <a:pt x="81000" y="542930"/>
                      <a:pt x="81000" y="577896"/>
                      <a:pt x="102132" y="600092"/>
                    </a:cubicBezTo>
                    <a:cubicBezTo>
                      <a:pt x="74615" y="615295"/>
                      <a:pt x="57588" y="644181"/>
                      <a:pt x="57436" y="675651"/>
                    </a:cubicBezTo>
                    <a:lnTo>
                      <a:pt x="57436" y="679603"/>
                    </a:lnTo>
                    <a:cubicBezTo>
                      <a:pt x="15476" y="632018"/>
                      <a:pt x="20037" y="559349"/>
                      <a:pt x="67622" y="517389"/>
                    </a:cubicBezTo>
                    <a:cubicBezTo>
                      <a:pt x="115359" y="475277"/>
                      <a:pt x="187877" y="479838"/>
                      <a:pt x="229989" y="527575"/>
                    </a:cubicBezTo>
                    <a:close/>
                    <a:moveTo>
                      <a:pt x="531766" y="341188"/>
                    </a:moveTo>
                    <a:cubicBezTo>
                      <a:pt x="471715" y="384668"/>
                      <a:pt x="390531" y="384668"/>
                      <a:pt x="330632" y="341188"/>
                    </a:cubicBezTo>
                    <a:lnTo>
                      <a:pt x="330632" y="306373"/>
                    </a:lnTo>
                    <a:cubicBezTo>
                      <a:pt x="330632" y="280224"/>
                      <a:pt x="351916" y="258940"/>
                      <a:pt x="378065" y="258940"/>
                    </a:cubicBezTo>
                    <a:lnTo>
                      <a:pt x="409991" y="258940"/>
                    </a:lnTo>
                    <a:lnTo>
                      <a:pt x="389163" y="311086"/>
                    </a:lnTo>
                    <a:cubicBezTo>
                      <a:pt x="387035" y="316407"/>
                      <a:pt x="388251" y="322488"/>
                      <a:pt x="392356" y="326593"/>
                    </a:cubicBezTo>
                    <a:lnTo>
                      <a:pt x="421089" y="355326"/>
                    </a:lnTo>
                    <a:cubicBezTo>
                      <a:pt x="426714" y="360951"/>
                      <a:pt x="435836" y="360951"/>
                      <a:pt x="441461" y="355326"/>
                    </a:cubicBezTo>
                    <a:lnTo>
                      <a:pt x="470195" y="326593"/>
                    </a:lnTo>
                    <a:cubicBezTo>
                      <a:pt x="474299" y="322488"/>
                      <a:pt x="475516" y="316407"/>
                      <a:pt x="473387" y="311086"/>
                    </a:cubicBezTo>
                    <a:lnTo>
                      <a:pt x="452559" y="258940"/>
                    </a:lnTo>
                    <a:lnTo>
                      <a:pt x="484485" y="258940"/>
                    </a:lnTo>
                    <a:cubicBezTo>
                      <a:pt x="510634" y="258940"/>
                      <a:pt x="531918" y="280224"/>
                      <a:pt x="531918" y="306373"/>
                    </a:cubicBezTo>
                    <a:lnTo>
                      <a:pt x="531766" y="341188"/>
                    </a:lnTo>
                    <a:lnTo>
                      <a:pt x="531766" y="341188"/>
                    </a:lnTo>
                    <a:close/>
                    <a:moveTo>
                      <a:pt x="433251" y="107823"/>
                    </a:moveTo>
                    <a:cubicBezTo>
                      <a:pt x="432643" y="108736"/>
                      <a:pt x="432339" y="109648"/>
                      <a:pt x="431883" y="110712"/>
                    </a:cubicBezTo>
                    <a:cubicBezTo>
                      <a:pt x="424586" y="132452"/>
                      <a:pt x="385362" y="140814"/>
                      <a:pt x="360126" y="143246"/>
                    </a:cubicBezTo>
                    <a:cubicBezTo>
                      <a:pt x="363926" y="95053"/>
                      <a:pt x="386579" y="72249"/>
                      <a:pt x="431123" y="72249"/>
                    </a:cubicBezTo>
                    <a:cubicBezTo>
                      <a:pt x="471867" y="72249"/>
                      <a:pt x="494367" y="91556"/>
                      <a:pt x="500752" y="131844"/>
                    </a:cubicBezTo>
                    <a:lnTo>
                      <a:pt x="452863" y="103111"/>
                    </a:lnTo>
                    <a:cubicBezTo>
                      <a:pt x="446174" y="98854"/>
                      <a:pt x="437204" y="100982"/>
                      <a:pt x="433251" y="107823"/>
                    </a:cubicBezTo>
                    <a:close/>
                    <a:moveTo>
                      <a:pt x="450887" y="135189"/>
                    </a:moveTo>
                    <a:lnTo>
                      <a:pt x="502273" y="166050"/>
                    </a:lnTo>
                    <a:cubicBezTo>
                      <a:pt x="496496" y="201169"/>
                      <a:pt x="453167" y="230207"/>
                      <a:pt x="431123" y="230207"/>
                    </a:cubicBezTo>
                    <a:cubicBezTo>
                      <a:pt x="399045" y="224734"/>
                      <a:pt x="372440" y="202537"/>
                      <a:pt x="361342" y="171980"/>
                    </a:cubicBezTo>
                    <a:cubicBezTo>
                      <a:pt x="385818" y="169851"/>
                      <a:pt x="430363" y="162402"/>
                      <a:pt x="450887" y="135189"/>
                    </a:cubicBezTo>
                    <a:close/>
                    <a:moveTo>
                      <a:pt x="442981" y="312910"/>
                    </a:moveTo>
                    <a:lnTo>
                      <a:pt x="431123" y="324768"/>
                    </a:lnTo>
                    <a:lnTo>
                      <a:pt x="419265" y="312910"/>
                    </a:lnTo>
                    <a:lnTo>
                      <a:pt x="431123" y="283265"/>
                    </a:lnTo>
                    <a:lnTo>
                      <a:pt x="442981" y="312910"/>
                    </a:lnTo>
                    <a:close/>
                    <a:moveTo>
                      <a:pt x="493759" y="230815"/>
                    </a:moveTo>
                    <a:cubicBezTo>
                      <a:pt x="516107" y="213179"/>
                      <a:pt x="529942" y="186726"/>
                      <a:pt x="531614" y="158297"/>
                    </a:cubicBezTo>
                    <a:cubicBezTo>
                      <a:pt x="531614" y="63279"/>
                      <a:pt x="476884" y="43363"/>
                      <a:pt x="430971" y="43363"/>
                    </a:cubicBezTo>
                    <a:cubicBezTo>
                      <a:pt x="385058" y="43363"/>
                      <a:pt x="330328" y="63279"/>
                      <a:pt x="330328" y="158297"/>
                    </a:cubicBezTo>
                    <a:cubicBezTo>
                      <a:pt x="332000" y="186726"/>
                      <a:pt x="345835" y="213179"/>
                      <a:pt x="368183" y="230815"/>
                    </a:cubicBezTo>
                    <a:cubicBezTo>
                      <a:pt x="330024" y="235528"/>
                      <a:pt x="301442" y="267910"/>
                      <a:pt x="301594" y="306221"/>
                    </a:cubicBezTo>
                    <a:lnTo>
                      <a:pt x="301594" y="314887"/>
                    </a:lnTo>
                    <a:cubicBezTo>
                      <a:pt x="238654" y="243433"/>
                      <a:pt x="245496" y="134429"/>
                      <a:pt x="316797" y="71489"/>
                    </a:cubicBezTo>
                    <a:cubicBezTo>
                      <a:pt x="388099" y="8549"/>
                      <a:pt x="497256" y="15390"/>
                      <a:pt x="560196" y="86692"/>
                    </a:cubicBezTo>
                    <a:cubicBezTo>
                      <a:pt x="617663" y="151912"/>
                      <a:pt x="617663" y="249666"/>
                      <a:pt x="560196" y="314887"/>
                    </a:cubicBezTo>
                    <a:lnTo>
                      <a:pt x="560196" y="306221"/>
                    </a:lnTo>
                    <a:cubicBezTo>
                      <a:pt x="560500" y="267910"/>
                      <a:pt x="531918" y="235528"/>
                      <a:pt x="493759" y="230815"/>
                    </a:cubicBezTo>
                    <a:close/>
                    <a:moveTo>
                      <a:pt x="761634" y="801074"/>
                    </a:moveTo>
                    <a:cubicBezTo>
                      <a:pt x="701583" y="844554"/>
                      <a:pt x="620399" y="844554"/>
                      <a:pt x="560500" y="801074"/>
                    </a:cubicBezTo>
                    <a:lnTo>
                      <a:pt x="560500" y="766260"/>
                    </a:lnTo>
                    <a:cubicBezTo>
                      <a:pt x="560500" y="740111"/>
                      <a:pt x="581784" y="718827"/>
                      <a:pt x="607933" y="718827"/>
                    </a:cubicBezTo>
                    <a:lnTo>
                      <a:pt x="639859" y="718827"/>
                    </a:lnTo>
                    <a:lnTo>
                      <a:pt x="619031" y="770973"/>
                    </a:lnTo>
                    <a:cubicBezTo>
                      <a:pt x="616903" y="776294"/>
                      <a:pt x="618119" y="782375"/>
                      <a:pt x="622224" y="786479"/>
                    </a:cubicBezTo>
                    <a:lnTo>
                      <a:pt x="650957" y="815213"/>
                    </a:lnTo>
                    <a:cubicBezTo>
                      <a:pt x="656582" y="820838"/>
                      <a:pt x="665704" y="820838"/>
                      <a:pt x="671329" y="815213"/>
                    </a:cubicBezTo>
                    <a:lnTo>
                      <a:pt x="700062" y="786479"/>
                    </a:lnTo>
                    <a:cubicBezTo>
                      <a:pt x="704167" y="782375"/>
                      <a:pt x="705383" y="776294"/>
                      <a:pt x="703255" y="770973"/>
                    </a:cubicBezTo>
                    <a:lnTo>
                      <a:pt x="682427" y="718827"/>
                    </a:lnTo>
                    <a:lnTo>
                      <a:pt x="714353" y="718827"/>
                    </a:lnTo>
                    <a:cubicBezTo>
                      <a:pt x="740502" y="718827"/>
                      <a:pt x="761786" y="740111"/>
                      <a:pt x="761786" y="766260"/>
                    </a:cubicBezTo>
                    <a:lnTo>
                      <a:pt x="761786" y="801074"/>
                    </a:lnTo>
                    <a:close/>
                    <a:moveTo>
                      <a:pt x="680907" y="595075"/>
                    </a:moveTo>
                    <a:lnTo>
                      <a:pt x="680907" y="595075"/>
                    </a:lnTo>
                    <a:lnTo>
                      <a:pt x="732293" y="625937"/>
                    </a:lnTo>
                    <a:cubicBezTo>
                      <a:pt x="726515" y="661056"/>
                      <a:pt x="683187" y="690093"/>
                      <a:pt x="661143" y="690093"/>
                    </a:cubicBezTo>
                    <a:cubicBezTo>
                      <a:pt x="629065" y="684620"/>
                      <a:pt x="602460" y="662424"/>
                      <a:pt x="591362" y="631866"/>
                    </a:cubicBezTo>
                    <a:cubicBezTo>
                      <a:pt x="615838" y="629738"/>
                      <a:pt x="660231" y="622289"/>
                      <a:pt x="680907" y="595075"/>
                    </a:cubicBezTo>
                    <a:close/>
                    <a:moveTo>
                      <a:pt x="589993" y="602981"/>
                    </a:moveTo>
                    <a:lnTo>
                      <a:pt x="589993" y="602981"/>
                    </a:lnTo>
                    <a:cubicBezTo>
                      <a:pt x="593794" y="554788"/>
                      <a:pt x="616446" y="531984"/>
                      <a:pt x="660991" y="531984"/>
                    </a:cubicBezTo>
                    <a:cubicBezTo>
                      <a:pt x="701735" y="531984"/>
                      <a:pt x="724235" y="551291"/>
                      <a:pt x="730620" y="591579"/>
                    </a:cubicBezTo>
                    <a:lnTo>
                      <a:pt x="682731" y="562845"/>
                    </a:lnTo>
                    <a:cubicBezTo>
                      <a:pt x="675890" y="558741"/>
                      <a:pt x="667072" y="561021"/>
                      <a:pt x="662967" y="567710"/>
                    </a:cubicBezTo>
                    <a:cubicBezTo>
                      <a:pt x="662359" y="568622"/>
                      <a:pt x="662055" y="569535"/>
                      <a:pt x="661599" y="570599"/>
                    </a:cubicBezTo>
                    <a:cubicBezTo>
                      <a:pt x="654606" y="592339"/>
                      <a:pt x="615230" y="600548"/>
                      <a:pt x="589993" y="602981"/>
                    </a:cubicBezTo>
                    <a:close/>
                    <a:moveTo>
                      <a:pt x="673001" y="772797"/>
                    </a:moveTo>
                    <a:lnTo>
                      <a:pt x="660991" y="784655"/>
                    </a:lnTo>
                    <a:lnTo>
                      <a:pt x="649133" y="772797"/>
                    </a:lnTo>
                    <a:lnTo>
                      <a:pt x="660991" y="743151"/>
                    </a:lnTo>
                    <a:lnTo>
                      <a:pt x="673001" y="772797"/>
                    </a:lnTo>
                    <a:close/>
                    <a:moveTo>
                      <a:pt x="790368" y="774925"/>
                    </a:moveTo>
                    <a:lnTo>
                      <a:pt x="790368" y="766108"/>
                    </a:lnTo>
                    <a:cubicBezTo>
                      <a:pt x="790520" y="727644"/>
                      <a:pt x="761786" y="695262"/>
                      <a:pt x="723779" y="690549"/>
                    </a:cubicBezTo>
                    <a:cubicBezTo>
                      <a:pt x="746127" y="672914"/>
                      <a:pt x="759962" y="646461"/>
                      <a:pt x="761634" y="618032"/>
                    </a:cubicBezTo>
                    <a:cubicBezTo>
                      <a:pt x="761634" y="523014"/>
                      <a:pt x="706904" y="503098"/>
                      <a:pt x="660991" y="503098"/>
                    </a:cubicBezTo>
                    <a:cubicBezTo>
                      <a:pt x="615078" y="503098"/>
                      <a:pt x="560348" y="523014"/>
                      <a:pt x="560348" y="618032"/>
                    </a:cubicBezTo>
                    <a:cubicBezTo>
                      <a:pt x="562020" y="646461"/>
                      <a:pt x="575855" y="672914"/>
                      <a:pt x="598203" y="690549"/>
                    </a:cubicBezTo>
                    <a:cubicBezTo>
                      <a:pt x="560044" y="695262"/>
                      <a:pt x="531462" y="727644"/>
                      <a:pt x="531614" y="765956"/>
                    </a:cubicBezTo>
                    <a:lnTo>
                      <a:pt x="531614" y="774621"/>
                    </a:lnTo>
                    <a:cubicBezTo>
                      <a:pt x="468826" y="703168"/>
                      <a:pt x="475820" y="594163"/>
                      <a:pt x="547273" y="531375"/>
                    </a:cubicBezTo>
                    <a:cubicBezTo>
                      <a:pt x="618727" y="468588"/>
                      <a:pt x="727732" y="475581"/>
                      <a:pt x="790520" y="547034"/>
                    </a:cubicBezTo>
                    <a:cubicBezTo>
                      <a:pt x="818189" y="578504"/>
                      <a:pt x="833544" y="619096"/>
                      <a:pt x="833392" y="661056"/>
                    </a:cubicBezTo>
                    <a:cubicBezTo>
                      <a:pt x="833544" y="703168"/>
                      <a:pt x="818189" y="743607"/>
                      <a:pt x="790368" y="774925"/>
                    </a:cubicBezTo>
                    <a:close/>
                  </a:path>
                </a:pathLst>
              </a:custGeom>
              <a:solidFill>
                <a:srgbClr val="FFFFFF"/>
              </a:solidFill>
              <a:ln w="9525" cap="flat">
                <a:solidFill>
                  <a:srgbClr val="232F3E"/>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13">
                <a:extLst>
                  <a:ext uri="{FF2B5EF4-FFF2-40B4-BE49-F238E27FC236}">
                    <a16:creationId xmlns:a16="http://schemas.microsoft.com/office/drawing/2014/main" id="{F81799BB-1264-4F1F-94C3-D95B1AC747A2}"/>
                  </a:ext>
                </a:extLst>
              </p:cNvPr>
              <p:cNvSpPr/>
              <p:nvPr/>
            </p:nvSpPr>
            <p:spPr>
              <a:xfrm>
                <a:off x="12782460" y="3515068"/>
                <a:ext cx="34054" cy="34054"/>
              </a:xfrm>
              <a:custGeom>
                <a:avLst/>
                <a:gdLst>
                  <a:gd name="connsiteX0" fmla="*/ 34055 w 34054"/>
                  <a:gd name="connsiteY0" fmla="*/ 17027 h 34054"/>
                  <a:gd name="connsiteX1" fmla="*/ 17027 w 34054"/>
                  <a:gd name="connsiteY1" fmla="*/ 34054 h 34054"/>
                  <a:gd name="connsiteX2" fmla="*/ 0 w 34054"/>
                  <a:gd name="connsiteY2" fmla="*/ 17027 h 34054"/>
                  <a:gd name="connsiteX3" fmla="*/ 17027 w 34054"/>
                  <a:gd name="connsiteY3" fmla="*/ 0 h 34054"/>
                  <a:gd name="connsiteX4" fmla="*/ 34055 w 34054"/>
                  <a:gd name="connsiteY4" fmla="*/ 17027 h 3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54" h="34054">
                    <a:moveTo>
                      <a:pt x="34055" y="17027"/>
                    </a:moveTo>
                    <a:cubicBezTo>
                      <a:pt x="34055" y="26431"/>
                      <a:pt x="26431" y="34054"/>
                      <a:pt x="17027" y="34054"/>
                    </a:cubicBezTo>
                    <a:cubicBezTo>
                      <a:pt x="7623" y="34054"/>
                      <a:pt x="0" y="26431"/>
                      <a:pt x="0" y="17027"/>
                    </a:cubicBezTo>
                    <a:cubicBezTo>
                      <a:pt x="0" y="7623"/>
                      <a:pt x="7623" y="0"/>
                      <a:pt x="17027" y="0"/>
                    </a:cubicBezTo>
                    <a:cubicBezTo>
                      <a:pt x="26431" y="0"/>
                      <a:pt x="34055" y="7623"/>
                      <a:pt x="34055" y="17027"/>
                    </a:cubicBezTo>
                    <a:close/>
                  </a:path>
                </a:pathLst>
              </a:custGeom>
              <a:solidFill>
                <a:srgbClr val="A166FF"/>
              </a:solidFill>
              <a:ln w="9525"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14">
                <a:extLst>
                  <a:ext uri="{FF2B5EF4-FFF2-40B4-BE49-F238E27FC236}">
                    <a16:creationId xmlns:a16="http://schemas.microsoft.com/office/drawing/2014/main" id="{863CDBD8-94A7-4044-B1DA-99A368AA440B}"/>
                  </a:ext>
                </a:extLst>
              </p:cNvPr>
              <p:cNvSpPr/>
              <p:nvPr/>
            </p:nvSpPr>
            <p:spPr>
              <a:xfrm>
                <a:off x="11968953" y="3191399"/>
                <a:ext cx="164191" cy="151876"/>
              </a:xfrm>
              <a:custGeom>
                <a:avLst/>
                <a:gdLst>
                  <a:gd name="connsiteX0" fmla="*/ 38767 w 164191"/>
                  <a:gd name="connsiteY0" fmla="*/ 151877 h 151876"/>
                  <a:gd name="connsiteX1" fmla="*/ 0 w 164191"/>
                  <a:gd name="connsiteY1" fmla="*/ 82095 h 151876"/>
                  <a:gd name="connsiteX2" fmla="*/ 82096 w 164191"/>
                  <a:gd name="connsiteY2" fmla="*/ 0 h 151876"/>
                  <a:gd name="connsiteX3" fmla="*/ 164191 w 164191"/>
                  <a:gd name="connsiteY3" fmla="*/ 82095 h 151876"/>
                  <a:gd name="connsiteX4" fmla="*/ 146404 w 164191"/>
                  <a:gd name="connsiteY4" fmla="*/ 133177 h 151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91" h="151876">
                    <a:moveTo>
                      <a:pt x="38767" y="151877"/>
                    </a:moveTo>
                    <a:cubicBezTo>
                      <a:pt x="15507" y="137434"/>
                      <a:pt x="0" y="111589"/>
                      <a:pt x="0" y="82095"/>
                    </a:cubicBezTo>
                    <a:cubicBezTo>
                      <a:pt x="0" y="36791"/>
                      <a:pt x="36791" y="0"/>
                      <a:pt x="82096" y="0"/>
                    </a:cubicBezTo>
                    <a:cubicBezTo>
                      <a:pt x="127400" y="0"/>
                      <a:pt x="164191" y="36791"/>
                      <a:pt x="164191" y="82095"/>
                    </a:cubicBezTo>
                    <a:cubicBezTo>
                      <a:pt x="164191" y="101403"/>
                      <a:pt x="157502" y="119038"/>
                      <a:pt x="146404" y="133177"/>
                    </a:cubicBezTo>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34" name="Group 133">
            <a:extLst>
              <a:ext uri="{FF2B5EF4-FFF2-40B4-BE49-F238E27FC236}">
                <a16:creationId xmlns:a16="http://schemas.microsoft.com/office/drawing/2014/main" id="{3C0F0BB0-0841-4270-BC59-F1959CAA35C1}"/>
              </a:ext>
            </a:extLst>
          </p:cNvPr>
          <p:cNvGrpSpPr/>
          <p:nvPr/>
        </p:nvGrpSpPr>
        <p:grpSpPr>
          <a:xfrm>
            <a:off x="239030" y="3096169"/>
            <a:ext cx="6597705" cy="1521526"/>
            <a:chOff x="441048" y="2634463"/>
            <a:chExt cx="6597705" cy="1539191"/>
          </a:xfrm>
        </p:grpSpPr>
        <p:sp>
          <p:nvSpPr>
            <p:cNvPr id="135" name="Rectangle 134">
              <a:extLst>
                <a:ext uri="{FF2B5EF4-FFF2-40B4-BE49-F238E27FC236}">
                  <a16:creationId xmlns:a16="http://schemas.microsoft.com/office/drawing/2014/main" id="{3EB0CF02-49A9-4DA5-8C82-583D8DF8B6A1}"/>
                </a:ext>
              </a:extLst>
            </p:cNvPr>
            <p:cNvSpPr/>
            <p:nvPr/>
          </p:nvSpPr>
          <p:spPr>
            <a:xfrm>
              <a:off x="1895479" y="2634463"/>
              <a:ext cx="5143274" cy="1327289"/>
            </a:xfrm>
            <a:prstGeom prst="rect">
              <a:avLst/>
            </a:prstGeom>
          </p:spPr>
          <p:txBody>
            <a:bodyPr wrap="square">
              <a:noAutofit/>
            </a:bodyPr>
            <a:lstStyle/>
            <a:p>
              <a:pPr lvl="0">
                <a:spcAft>
                  <a:spcPts val="600"/>
                </a:spcAft>
                <a:defRPr/>
              </a:pPr>
              <a:r>
                <a:rPr lang="en-US" sz="2000" dirty="0"/>
                <a:t>At project close, the customer retains the Knowledge Base containing completed activities, decisions, and </a:t>
              </a:r>
              <a:r>
                <a:rPr lang="en-US" sz="2000" dirty="0" err="1"/>
                <a:t>runbooks</a:t>
              </a:r>
              <a:r>
                <a:rPr lang="en-US" sz="2000" dirty="0"/>
                <a:t> that support ongoing operations.</a:t>
              </a:r>
              <a:endParaRPr kumimoji="0" 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36" name="Group 135">
              <a:extLst>
                <a:ext uri="{FF2B5EF4-FFF2-40B4-BE49-F238E27FC236}">
                  <a16:creationId xmlns:a16="http://schemas.microsoft.com/office/drawing/2014/main" id="{1FE9C6AE-889F-4B08-BFF7-D260A15C0324}"/>
                </a:ext>
              </a:extLst>
            </p:cNvPr>
            <p:cNvGrpSpPr/>
            <p:nvPr/>
          </p:nvGrpSpPr>
          <p:grpSpPr>
            <a:xfrm>
              <a:off x="441048" y="2846955"/>
              <a:ext cx="1326699" cy="1326699"/>
              <a:chOff x="305118" y="2768306"/>
              <a:chExt cx="1463040" cy="1463040"/>
            </a:xfrm>
          </p:grpSpPr>
          <p:grpSp>
            <p:nvGrpSpPr>
              <p:cNvPr id="137" name="Graphic 162">
                <a:extLst>
                  <a:ext uri="{FF2B5EF4-FFF2-40B4-BE49-F238E27FC236}">
                    <a16:creationId xmlns:a16="http://schemas.microsoft.com/office/drawing/2014/main" id="{365C6F10-393B-467C-8875-7C71A025F40E}"/>
                  </a:ext>
                </a:extLst>
              </p:cNvPr>
              <p:cNvGrpSpPr>
                <a:grpSpLocks noChangeAspect="1"/>
              </p:cNvGrpSpPr>
              <p:nvPr/>
            </p:nvGrpSpPr>
            <p:grpSpPr>
              <a:xfrm>
                <a:off x="305118" y="2768306"/>
                <a:ext cx="1463040" cy="1463040"/>
                <a:chOff x="5169268" y="4893920"/>
                <a:chExt cx="643689" cy="643689"/>
              </a:xfrm>
            </p:grpSpPr>
            <p:sp>
              <p:nvSpPr>
                <p:cNvPr id="141" name="Freeform: Shape 25">
                  <a:extLst>
                    <a:ext uri="{FF2B5EF4-FFF2-40B4-BE49-F238E27FC236}">
                      <a16:creationId xmlns:a16="http://schemas.microsoft.com/office/drawing/2014/main" id="{0D4C7F0A-23FE-4112-A90B-FAA849D3C5FE}"/>
                    </a:ext>
                  </a:extLst>
                </p:cNvPr>
                <p:cNvSpPr/>
                <p:nvPr/>
              </p:nvSpPr>
              <p:spPr>
                <a:xfrm>
                  <a:off x="5235246" y="5355123"/>
                  <a:ext cx="469893" cy="41840"/>
                </a:xfrm>
                <a:custGeom>
                  <a:avLst/>
                  <a:gdLst>
                    <a:gd name="connsiteX0" fmla="*/ 4828 w 469892"/>
                    <a:gd name="connsiteY0" fmla="*/ 4828 h 41839"/>
                    <a:gd name="connsiteX1" fmla="*/ 4828 w 469892"/>
                    <a:gd name="connsiteY1" fmla="*/ 27679 h 41839"/>
                    <a:gd name="connsiteX2" fmla="*/ 6437 w 469892"/>
                    <a:gd name="connsiteY2" fmla="*/ 28966 h 41839"/>
                    <a:gd name="connsiteX3" fmla="*/ 32184 w 469892"/>
                    <a:gd name="connsiteY3" fmla="*/ 37656 h 41839"/>
                    <a:gd name="connsiteX4" fmla="*/ 442214 w 469892"/>
                    <a:gd name="connsiteY4" fmla="*/ 37656 h 41839"/>
                    <a:gd name="connsiteX5" fmla="*/ 463456 w 469892"/>
                    <a:gd name="connsiteY5" fmla="*/ 30253 h 41839"/>
                    <a:gd name="connsiteX6" fmla="*/ 466353 w 469892"/>
                    <a:gd name="connsiteY6" fmla="*/ 28000 h 41839"/>
                    <a:gd name="connsiteX7" fmla="*/ 466353 w 469892"/>
                    <a:gd name="connsiteY7" fmla="*/ 5149 h 41839"/>
                    <a:gd name="connsiteX8" fmla="*/ 4828 w 469892"/>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41839">
                      <a:moveTo>
                        <a:pt x="4828" y="4828"/>
                      </a:moveTo>
                      <a:lnTo>
                        <a:pt x="4828" y="27679"/>
                      </a:lnTo>
                      <a:lnTo>
                        <a:pt x="6437" y="28966"/>
                      </a:lnTo>
                      <a:cubicBezTo>
                        <a:pt x="13839" y="34437"/>
                        <a:pt x="22851" y="37656"/>
                        <a:pt x="32184" y="37656"/>
                      </a:cubicBezTo>
                      <a:lnTo>
                        <a:pt x="442214" y="37656"/>
                      </a:lnTo>
                      <a:cubicBezTo>
                        <a:pt x="449939" y="37656"/>
                        <a:pt x="457341" y="35081"/>
                        <a:pt x="463456" y="30253"/>
                      </a:cubicBezTo>
                      <a:lnTo>
                        <a:pt x="466353" y="28000"/>
                      </a:lnTo>
                      <a:lnTo>
                        <a:pt x="466353" y="5149"/>
                      </a:lnTo>
                      <a:lnTo>
                        <a:pt x="4828" y="4828"/>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Shape 26">
                  <a:extLst>
                    <a:ext uri="{FF2B5EF4-FFF2-40B4-BE49-F238E27FC236}">
                      <a16:creationId xmlns:a16="http://schemas.microsoft.com/office/drawing/2014/main" id="{1A45A9F1-E3F9-4B64-BE02-E95BA9A63E9E}"/>
                    </a:ext>
                  </a:extLst>
                </p:cNvPr>
                <p:cNvSpPr/>
                <p:nvPr/>
              </p:nvSpPr>
              <p:spPr>
                <a:xfrm>
                  <a:off x="5299615" y="5095716"/>
                  <a:ext cx="344374" cy="238165"/>
                </a:xfrm>
                <a:custGeom>
                  <a:avLst/>
                  <a:gdLst>
                    <a:gd name="connsiteX0" fmla="*/ 341477 w 344373"/>
                    <a:gd name="connsiteY0" fmla="*/ 169612 h 238164"/>
                    <a:gd name="connsiteX1" fmla="*/ 341477 w 344373"/>
                    <a:gd name="connsiteY1" fmla="*/ 226579 h 238164"/>
                    <a:gd name="connsiteX2" fmla="*/ 332144 w 344373"/>
                    <a:gd name="connsiteY2" fmla="*/ 235912 h 238164"/>
                    <a:gd name="connsiteX3" fmla="*/ 14161 w 344373"/>
                    <a:gd name="connsiteY3" fmla="*/ 235912 h 238164"/>
                    <a:gd name="connsiteX4" fmla="*/ 4828 w 344373"/>
                    <a:gd name="connsiteY4" fmla="*/ 226579 h 238164"/>
                    <a:gd name="connsiteX5" fmla="*/ 4828 w 344373"/>
                    <a:gd name="connsiteY5" fmla="*/ 14161 h 238164"/>
                    <a:gd name="connsiteX6" fmla="*/ 14161 w 344373"/>
                    <a:gd name="connsiteY6" fmla="*/ 4828 h 238164"/>
                    <a:gd name="connsiteX7" fmla="*/ 330212 w 344373"/>
                    <a:gd name="connsiteY7" fmla="*/ 4828 h 238164"/>
                    <a:gd name="connsiteX8" fmla="*/ 339546 w 344373"/>
                    <a:gd name="connsiteY8" fmla="*/ 14161 h 238164"/>
                    <a:gd name="connsiteX9" fmla="*/ 339546 w 344373"/>
                    <a:gd name="connsiteY9" fmla="*/ 5278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373" h="238164">
                      <a:moveTo>
                        <a:pt x="341477" y="169612"/>
                      </a:moveTo>
                      <a:lnTo>
                        <a:pt x="341477" y="226579"/>
                      </a:lnTo>
                      <a:cubicBezTo>
                        <a:pt x="341477" y="231728"/>
                        <a:pt x="337293" y="235912"/>
                        <a:pt x="332144" y="235912"/>
                      </a:cubicBezTo>
                      <a:lnTo>
                        <a:pt x="14161" y="235912"/>
                      </a:lnTo>
                      <a:cubicBezTo>
                        <a:pt x="9012" y="235912"/>
                        <a:pt x="4828" y="231728"/>
                        <a:pt x="4828" y="226579"/>
                      </a:cubicBezTo>
                      <a:lnTo>
                        <a:pt x="4828" y="14161"/>
                      </a:lnTo>
                      <a:cubicBezTo>
                        <a:pt x="4828" y="9012"/>
                        <a:pt x="9012" y="4828"/>
                        <a:pt x="14161" y="4828"/>
                      </a:cubicBezTo>
                      <a:lnTo>
                        <a:pt x="330212" y="4828"/>
                      </a:lnTo>
                      <a:cubicBezTo>
                        <a:pt x="335362" y="4828"/>
                        <a:pt x="339546" y="9012"/>
                        <a:pt x="339546" y="14161"/>
                      </a:cubicBezTo>
                      <a:lnTo>
                        <a:pt x="339546" y="52783"/>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Shape 27">
                  <a:extLst>
                    <a:ext uri="{FF2B5EF4-FFF2-40B4-BE49-F238E27FC236}">
                      <a16:creationId xmlns:a16="http://schemas.microsoft.com/office/drawing/2014/main" id="{92DD0286-E158-454F-8083-D4A7012AF41D}"/>
                    </a:ext>
                  </a:extLst>
                </p:cNvPr>
                <p:cNvSpPr/>
                <p:nvPr/>
              </p:nvSpPr>
              <p:spPr>
                <a:xfrm>
                  <a:off x="5275477" y="5073831"/>
                  <a:ext cx="389432" cy="286442"/>
                </a:xfrm>
                <a:custGeom>
                  <a:avLst/>
                  <a:gdLst>
                    <a:gd name="connsiteX0" fmla="*/ 387179 w 389431"/>
                    <a:gd name="connsiteY0" fmla="*/ 46989 h 286441"/>
                    <a:gd name="connsiteX1" fmla="*/ 387179 w 389431"/>
                    <a:gd name="connsiteY1" fmla="*/ 14161 h 286441"/>
                    <a:gd name="connsiteX2" fmla="*/ 377845 w 389431"/>
                    <a:gd name="connsiteY2" fmla="*/ 4828 h 286441"/>
                    <a:gd name="connsiteX3" fmla="*/ 14161 w 389431"/>
                    <a:gd name="connsiteY3" fmla="*/ 4828 h 286441"/>
                    <a:gd name="connsiteX4" fmla="*/ 4828 w 389431"/>
                    <a:gd name="connsiteY4" fmla="*/ 14161 h 286441"/>
                    <a:gd name="connsiteX5" fmla="*/ 4828 w 389431"/>
                    <a:gd name="connsiteY5" fmla="*/ 275177 h 286441"/>
                    <a:gd name="connsiteX6" fmla="*/ 14161 w 389431"/>
                    <a:gd name="connsiteY6" fmla="*/ 284511 h 286441"/>
                    <a:gd name="connsiteX7" fmla="*/ 377845 w 389431"/>
                    <a:gd name="connsiteY7" fmla="*/ 284511 h 286441"/>
                    <a:gd name="connsiteX8" fmla="*/ 387179 w 389431"/>
                    <a:gd name="connsiteY8" fmla="*/ 275177 h 286441"/>
                    <a:gd name="connsiteX9" fmla="*/ 387179 w 389431"/>
                    <a:gd name="connsiteY9" fmla="*/ 163175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31" h="286441">
                      <a:moveTo>
                        <a:pt x="387179" y="46989"/>
                      </a:moveTo>
                      <a:lnTo>
                        <a:pt x="387179" y="14161"/>
                      </a:lnTo>
                      <a:cubicBezTo>
                        <a:pt x="387179" y="9012"/>
                        <a:pt x="382995" y="4828"/>
                        <a:pt x="377845" y="4828"/>
                      </a:cubicBezTo>
                      <a:lnTo>
                        <a:pt x="14161" y="4828"/>
                      </a:lnTo>
                      <a:cubicBezTo>
                        <a:pt x="9012" y="4828"/>
                        <a:pt x="4828" y="9012"/>
                        <a:pt x="4828" y="14161"/>
                      </a:cubicBezTo>
                      <a:lnTo>
                        <a:pt x="4828" y="275177"/>
                      </a:lnTo>
                      <a:cubicBezTo>
                        <a:pt x="4828" y="280327"/>
                        <a:pt x="9012" y="284511"/>
                        <a:pt x="14161" y="284511"/>
                      </a:cubicBezTo>
                      <a:lnTo>
                        <a:pt x="377845" y="284511"/>
                      </a:lnTo>
                      <a:cubicBezTo>
                        <a:pt x="382995" y="284511"/>
                        <a:pt x="387179" y="280327"/>
                        <a:pt x="387179" y="275177"/>
                      </a:cubicBezTo>
                      <a:lnTo>
                        <a:pt x="387179" y="163175"/>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Shape 28">
                  <a:extLst>
                    <a:ext uri="{FF2B5EF4-FFF2-40B4-BE49-F238E27FC236}">
                      <a16:creationId xmlns:a16="http://schemas.microsoft.com/office/drawing/2014/main" id="{1F7ED3E3-C63A-4CF6-9E83-74EB3DD2C5E0}"/>
                    </a:ext>
                  </a:extLst>
                </p:cNvPr>
                <p:cNvSpPr/>
                <p:nvPr/>
              </p:nvSpPr>
              <p:spPr>
                <a:xfrm>
                  <a:off x="5393915" y="5097326"/>
                  <a:ext cx="9655" cy="238165"/>
                </a:xfrm>
                <a:custGeom>
                  <a:avLst/>
                  <a:gdLst>
                    <a:gd name="connsiteX0" fmla="*/ 4828 w 9655"/>
                    <a:gd name="connsiteY0" fmla="*/ 233659 h 238164"/>
                    <a:gd name="connsiteX1" fmla="*/ 4828 w 9655"/>
                    <a:gd name="connsiteY1" fmla="*/ 4828 h 238164"/>
                  </a:gdLst>
                  <a:ahLst/>
                  <a:cxnLst>
                    <a:cxn ang="0">
                      <a:pos x="connsiteX0" y="connsiteY0"/>
                    </a:cxn>
                    <a:cxn ang="0">
                      <a:pos x="connsiteX1" y="connsiteY1"/>
                    </a:cxn>
                  </a:cxnLst>
                  <a:rect l="l" t="t" r="r" b="b"/>
                  <a:pathLst>
                    <a:path w="9655" h="238164">
                      <a:moveTo>
                        <a:pt x="4828" y="233659"/>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Shape 29">
                  <a:extLst>
                    <a:ext uri="{FF2B5EF4-FFF2-40B4-BE49-F238E27FC236}">
                      <a16:creationId xmlns:a16="http://schemas.microsoft.com/office/drawing/2014/main" id="{5A4ADDF0-B3B6-435A-AA7F-A87F3CD60BDC}"/>
                    </a:ext>
                  </a:extLst>
                </p:cNvPr>
                <p:cNvSpPr/>
                <p:nvPr/>
              </p:nvSpPr>
              <p:spPr>
                <a:xfrm>
                  <a:off x="5471802" y="5144637"/>
                  <a:ext cx="122301" cy="9655"/>
                </a:xfrm>
                <a:custGeom>
                  <a:avLst/>
                  <a:gdLst>
                    <a:gd name="connsiteX0" fmla="*/ 4828 w 122300"/>
                    <a:gd name="connsiteY0" fmla="*/ 4828 h 9655"/>
                    <a:gd name="connsiteX1" fmla="*/ 119726 w 122300"/>
                    <a:gd name="connsiteY1" fmla="*/ 4828 h 9655"/>
                  </a:gdLst>
                  <a:ahLst/>
                  <a:cxnLst>
                    <a:cxn ang="0">
                      <a:pos x="connsiteX0" y="connsiteY0"/>
                    </a:cxn>
                    <a:cxn ang="0">
                      <a:pos x="connsiteX1" y="connsiteY1"/>
                    </a:cxn>
                  </a:cxnLst>
                  <a:rect l="l" t="t" r="r" b="b"/>
                  <a:pathLst>
                    <a:path w="122300" h="9655">
                      <a:moveTo>
                        <a:pt x="4828" y="4828"/>
                      </a:moveTo>
                      <a:lnTo>
                        <a:pt x="119726"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Shape 30">
                  <a:extLst>
                    <a:ext uri="{FF2B5EF4-FFF2-40B4-BE49-F238E27FC236}">
                      <a16:creationId xmlns:a16="http://schemas.microsoft.com/office/drawing/2014/main" id="{31BA966A-F154-4649-8FBB-AAFAE6AEB2A2}"/>
                    </a:ext>
                  </a:extLst>
                </p:cNvPr>
                <p:cNvSpPr/>
                <p:nvPr/>
              </p:nvSpPr>
              <p:spPr>
                <a:xfrm>
                  <a:off x="5471802" y="5274984"/>
                  <a:ext cx="122301" cy="9655"/>
                </a:xfrm>
                <a:custGeom>
                  <a:avLst/>
                  <a:gdLst>
                    <a:gd name="connsiteX0" fmla="*/ 4828 w 122300"/>
                    <a:gd name="connsiteY0" fmla="*/ 5150 h 9655"/>
                    <a:gd name="connsiteX1" fmla="*/ 119726 w 122300"/>
                    <a:gd name="connsiteY1" fmla="*/ 4828 h 9655"/>
                  </a:gdLst>
                  <a:ahLst/>
                  <a:cxnLst>
                    <a:cxn ang="0">
                      <a:pos x="connsiteX0" y="connsiteY0"/>
                    </a:cxn>
                    <a:cxn ang="0">
                      <a:pos x="connsiteX1" y="connsiteY1"/>
                    </a:cxn>
                  </a:cxnLst>
                  <a:rect l="l" t="t" r="r" b="b"/>
                  <a:pathLst>
                    <a:path w="122300" h="9655">
                      <a:moveTo>
                        <a:pt x="4828" y="5150"/>
                      </a:moveTo>
                      <a:lnTo>
                        <a:pt x="119726"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Shape 31">
                  <a:extLst>
                    <a:ext uri="{FF2B5EF4-FFF2-40B4-BE49-F238E27FC236}">
                      <a16:creationId xmlns:a16="http://schemas.microsoft.com/office/drawing/2014/main" id="{903486AC-018B-4882-9DCC-25E4FB94D92E}"/>
                    </a:ext>
                  </a:extLst>
                </p:cNvPr>
                <p:cNvSpPr/>
                <p:nvPr/>
              </p:nvSpPr>
              <p:spPr>
                <a:xfrm>
                  <a:off x="5471802" y="5209971"/>
                  <a:ext cx="109427" cy="9655"/>
                </a:xfrm>
                <a:custGeom>
                  <a:avLst/>
                  <a:gdLst>
                    <a:gd name="connsiteX0" fmla="*/ 4828 w 109427"/>
                    <a:gd name="connsiteY0" fmla="*/ 4828 h 9655"/>
                    <a:gd name="connsiteX1" fmla="*/ 105887 w 109427"/>
                    <a:gd name="connsiteY1" fmla="*/ 4828 h 9655"/>
                  </a:gdLst>
                  <a:ahLst/>
                  <a:cxnLst>
                    <a:cxn ang="0">
                      <a:pos x="connsiteX0" y="connsiteY0"/>
                    </a:cxn>
                    <a:cxn ang="0">
                      <a:pos x="connsiteX1" y="connsiteY1"/>
                    </a:cxn>
                  </a:cxnLst>
                  <a:rect l="l" t="t" r="r" b="b"/>
                  <a:pathLst>
                    <a:path w="109427" h="9655">
                      <a:moveTo>
                        <a:pt x="4828" y="4828"/>
                      </a:moveTo>
                      <a:lnTo>
                        <a:pt x="105887"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Shape 32">
                  <a:extLst>
                    <a:ext uri="{FF2B5EF4-FFF2-40B4-BE49-F238E27FC236}">
                      <a16:creationId xmlns:a16="http://schemas.microsoft.com/office/drawing/2014/main" id="{C3C7B273-31D8-4B9E-B2FF-822871DA0453}"/>
                    </a:ext>
                  </a:extLst>
                </p:cNvPr>
                <p:cNvSpPr/>
                <p:nvPr/>
              </p:nvSpPr>
              <p:spPr>
                <a:xfrm>
                  <a:off x="5416445" y="5128223"/>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Shape 33">
                  <a:extLst>
                    <a:ext uri="{FF2B5EF4-FFF2-40B4-BE49-F238E27FC236}">
                      <a16:creationId xmlns:a16="http://schemas.microsoft.com/office/drawing/2014/main" id="{C8BFF225-88BE-4960-936A-1AB1B6979D08}"/>
                    </a:ext>
                  </a:extLst>
                </p:cNvPr>
                <p:cNvSpPr/>
                <p:nvPr/>
              </p:nvSpPr>
              <p:spPr>
                <a:xfrm>
                  <a:off x="5416445" y="5193235"/>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Freeform: Shape 34">
                  <a:extLst>
                    <a:ext uri="{FF2B5EF4-FFF2-40B4-BE49-F238E27FC236}">
                      <a16:creationId xmlns:a16="http://schemas.microsoft.com/office/drawing/2014/main" id="{2478CF99-4838-4001-BF86-2019381FBADA}"/>
                    </a:ext>
                  </a:extLst>
                </p:cNvPr>
                <p:cNvSpPr/>
                <p:nvPr/>
              </p:nvSpPr>
              <p:spPr>
                <a:xfrm>
                  <a:off x="5416445" y="5258570"/>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Shape 35">
                  <a:extLst>
                    <a:ext uri="{FF2B5EF4-FFF2-40B4-BE49-F238E27FC236}">
                      <a16:creationId xmlns:a16="http://schemas.microsoft.com/office/drawing/2014/main" id="{7533E570-1BE2-4883-BA12-D8B77F561D40}"/>
                    </a:ext>
                  </a:extLst>
                </p:cNvPr>
                <p:cNvSpPr/>
                <p:nvPr/>
              </p:nvSpPr>
              <p:spPr>
                <a:xfrm>
                  <a:off x="5581873" y="5223489"/>
                  <a:ext cx="38621" cy="38621"/>
                </a:xfrm>
                <a:custGeom>
                  <a:avLst/>
                  <a:gdLst>
                    <a:gd name="connsiteX0" fmla="*/ 4828 w 38621"/>
                    <a:gd name="connsiteY0" fmla="*/ 34437 h 38621"/>
                    <a:gd name="connsiteX1" fmla="*/ 33794 w 38621"/>
                    <a:gd name="connsiteY1" fmla="*/ 24782 h 38621"/>
                    <a:gd name="connsiteX2" fmla="*/ 13196 w 38621"/>
                    <a:gd name="connsiteY2" fmla="*/ 4828 h 38621"/>
                    <a:gd name="connsiteX3" fmla="*/ 4828 w 38621"/>
                    <a:gd name="connsiteY3" fmla="*/ 34437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34437"/>
                      </a:moveTo>
                      <a:cubicBezTo>
                        <a:pt x="4828" y="34437"/>
                        <a:pt x="28000" y="26713"/>
                        <a:pt x="33794" y="24782"/>
                      </a:cubicBezTo>
                      <a:lnTo>
                        <a:pt x="13196" y="4828"/>
                      </a:lnTo>
                      <a:lnTo>
                        <a:pt x="4828" y="34437"/>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Shape 36">
                  <a:extLst>
                    <a:ext uri="{FF2B5EF4-FFF2-40B4-BE49-F238E27FC236}">
                      <a16:creationId xmlns:a16="http://schemas.microsoft.com/office/drawing/2014/main" id="{E586CB6E-55D2-46DD-9AEE-756804FBF44E}"/>
                    </a:ext>
                  </a:extLst>
                </p:cNvPr>
                <p:cNvSpPr/>
                <p:nvPr/>
              </p:nvSpPr>
              <p:spPr>
                <a:xfrm>
                  <a:off x="5590562" y="5081555"/>
                  <a:ext cx="164141" cy="170578"/>
                </a:xfrm>
                <a:custGeom>
                  <a:avLst/>
                  <a:gdLst>
                    <a:gd name="connsiteX0" fmla="*/ 5150 w 164140"/>
                    <a:gd name="connsiteY0" fmla="*/ 145474 h 170577"/>
                    <a:gd name="connsiteX1" fmla="*/ 4828 w 164140"/>
                    <a:gd name="connsiteY1" fmla="*/ 146761 h 170577"/>
                    <a:gd name="connsiteX2" fmla="*/ 25426 w 164140"/>
                    <a:gd name="connsiteY2" fmla="*/ 166715 h 170577"/>
                    <a:gd name="connsiteX3" fmla="*/ 26713 w 164140"/>
                    <a:gd name="connsiteY3" fmla="*/ 166394 h 170577"/>
                    <a:gd name="connsiteX4" fmla="*/ 162210 w 164140"/>
                    <a:gd name="connsiteY4" fmla="*/ 25748 h 170577"/>
                    <a:gd name="connsiteX5" fmla="*/ 140646 w 164140"/>
                    <a:gd name="connsiteY5" fmla="*/ 4828 h 170577"/>
                    <a:gd name="connsiteX6" fmla="*/ 5150 w 164140"/>
                    <a:gd name="connsiteY6" fmla="*/ 145474 h 17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40" h="170577">
                      <a:moveTo>
                        <a:pt x="5150" y="145474"/>
                      </a:moveTo>
                      <a:lnTo>
                        <a:pt x="4828" y="146761"/>
                      </a:lnTo>
                      <a:lnTo>
                        <a:pt x="25426" y="166715"/>
                      </a:lnTo>
                      <a:cubicBezTo>
                        <a:pt x="26391" y="166394"/>
                        <a:pt x="26713" y="166394"/>
                        <a:pt x="26713" y="166394"/>
                      </a:cubicBezTo>
                      <a:lnTo>
                        <a:pt x="162210" y="25748"/>
                      </a:lnTo>
                      <a:lnTo>
                        <a:pt x="140646" y="4828"/>
                      </a:lnTo>
                      <a:lnTo>
                        <a:pt x="5150" y="145474"/>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Shape 37">
                  <a:extLst>
                    <a:ext uri="{FF2B5EF4-FFF2-40B4-BE49-F238E27FC236}">
                      <a16:creationId xmlns:a16="http://schemas.microsoft.com/office/drawing/2014/main" id="{28272E58-F4B3-49FC-8741-E97D7C1A4ABB}"/>
                    </a:ext>
                  </a:extLst>
                </p:cNvPr>
                <p:cNvSpPr/>
                <p:nvPr/>
              </p:nvSpPr>
              <p:spPr>
                <a:xfrm>
                  <a:off x="5724056" y="5066727"/>
                  <a:ext cx="45058" cy="45058"/>
                </a:xfrm>
                <a:custGeom>
                  <a:avLst/>
                  <a:gdLst>
                    <a:gd name="connsiteX0" fmla="*/ 6826 w 45058"/>
                    <a:gd name="connsiteY0" fmla="*/ 19813 h 45058"/>
                    <a:gd name="connsiteX1" fmla="*/ 19321 w 45058"/>
                    <a:gd name="connsiteY1" fmla="*/ 6826 h 45058"/>
                    <a:gd name="connsiteX2" fmla="*/ 40890 w 45058"/>
                    <a:gd name="connsiteY2" fmla="*/ 27577 h 45058"/>
                    <a:gd name="connsiteX3" fmla="*/ 28395 w 45058"/>
                    <a:gd name="connsiteY3" fmla="*/ 40565 h 45058"/>
                  </a:gdLst>
                  <a:ahLst/>
                  <a:cxnLst>
                    <a:cxn ang="0">
                      <a:pos x="connsiteX0" y="connsiteY0"/>
                    </a:cxn>
                    <a:cxn ang="0">
                      <a:pos x="connsiteX1" y="connsiteY1"/>
                    </a:cxn>
                    <a:cxn ang="0">
                      <a:pos x="connsiteX2" y="connsiteY2"/>
                    </a:cxn>
                    <a:cxn ang="0">
                      <a:pos x="connsiteX3" y="connsiteY3"/>
                    </a:cxn>
                  </a:cxnLst>
                  <a:rect l="l" t="t" r="r" b="b"/>
                  <a:pathLst>
                    <a:path w="45058" h="45058">
                      <a:moveTo>
                        <a:pt x="6826" y="19813"/>
                      </a:moveTo>
                      <a:lnTo>
                        <a:pt x="19321" y="6826"/>
                      </a:lnTo>
                      <a:lnTo>
                        <a:pt x="40890" y="27577"/>
                      </a:lnTo>
                      <a:lnTo>
                        <a:pt x="28395" y="40565"/>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Shape 38">
                  <a:extLst>
                    <a:ext uri="{FF2B5EF4-FFF2-40B4-BE49-F238E27FC236}">
                      <a16:creationId xmlns:a16="http://schemas.microsoft.com/office/drawing/2014/main" id="{EF606074-096B-4956-8A7E-9DD038026B72}"/>
                    </a:ext>
                  </a:extLst>
                </p:cNvPr>
                <p:cNvSpPr/>
                <p:nvPr/>
              </p:nvSpPr>
              <p:spPr>
                <a:xfrm>
                  <a:off x="5697093" y="5102475"/>
                  <a:ext cx="70806" cy="86898"/>
                </a:xfrm>
                <a:custGeom>
                  <a:avLst/>
                  <a:gdLst>
                    <a:gd name="connsiteX0" fmla="*/ 55357 w 70805"/>
                    <a:gd name="connsiteY0" fmla="*/ 4828 h 86898"/>
                    <a:gd name="connsiteX1" fmla="*/ 65978 w 70805"/>
                    <a:gd name="connsiteY1" fmla="*/ 15770 h 86898"/>
                    <a:gd name="connsiteX2" fmla="*/ 4828 w 70805"/>
                    <a:gd name="connsiteY2" fmla="*/ 83036 h 86898"/>
                  </a:gdLst>
                  <a:ahLst/>
                  <a:cxnLst>
                    <a:cxn ang="0">
                      <a:pos x="connsiteX0" y="connsiteY0"/>
                    </a:cxn>
                    <a:cxn ang="0">
                      <a:pos x="connsiteX1" y="connsiteY1"/>
                    </a:cxn>
                    <a:cxn ang="0">
                      <a:pos x="connsiteX2" y="connsiteY2"/>
                    </a:cxn>
                  </a:cxnLst>
                  <a:rect l="l" t="t" r="r" b="b"/>
                  <a:pathLst>
                    <a:path w="70805" h="86898">
                      <a:moveTo>
                        <a:pt x="55357" y="4828"/>
                      </a:moveTo>
                      <a:lnTo>
                        <a:pt x="65978" y="15770"/>
                      </a:lnTo>
                      <a:lnTo>
                        <a:pt x="4828" y="83036"/>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8" name="Graphic 160">
                <a:extLst>
                  <a:ext uri="{FF2B5EF4-FFF2-40B4-BE49-F238E27FC236}">
                    <a16:creationId xmlns:a16="http://schemas.microsoft.com/office/drawing/2014/main" id="{E102F3A3-5A17-4052-9060-0DAC65B7F179}"/>
                  </a:ext>
                </a:extLst>
              </p:cNvPr>
              <p:cNvGrpSpPr/>
              <p:nvPr/>
            </p:nvGrpSpPr>
            <p:grpSpPr>
              <a:xfrm>
                <a:off x="416832" y="3351728"/>
                <a:ext cx="313586" cy="313586"/>
                <a:chOff x="4894422" y="5096038"/>
                <a:chExt cx="193107" cy="193107"/>
              </a:xfrm>
            </p:grpSpPr>
            <p:sp>
              <p:nvSpPr>
                <p:cNvPr id="139" name="Freeform: Shape 43">
                  <a:extLst>
                    <a:ext uri="{FF2B5EF4-FFF2-40B4-BE49-F238E27FC236}">
                      <a16:creationId xmlns:a16="http://schemas.microsoft.com/office/drawing/2014/main" id="{1F7BD27F-F75B-44E6-BEB9-5B1B1FAD8046}"/>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solidFill>
                  <a:srgbClr val="232F3E"/>
                </a:solid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44">
                  <a:extLst>
                    <a:ext uri="{FF2B5EF4-FFF2-40B4-BE49-F238E27FC236}">
                      <a16:creationId xmlns:a16="http://schemas.microsoft.com/office/drawing/2014/main" id="{DCFF76D8-E266-487A-99D2-714C14036A1D}"/>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grpSp>
        <p:nvGrpSpPr>
          <p:cNvPr id="155" name="Group 154">
            <a:extLst>
              <a:ext uri="{FF2B5EF4-FFF2-40B4-BE49-F238E27FC236}">
                <a16:creationId xmlns:a16="http://schemas.microsoft.com/office/drawing/2014/main" id="{8ED23799-B5A0-4A0C-B9E3-3DEF51EF9D52}"/>
              </a:ext>
            </a:extLst>
          </p:cNvPr>
          <p:cNvGrpSpPr/>
          <p:nvPr/>
        </p:nvGrpSpPr>
        <p:grpSpPr>
          <a:xfrm>
            <a:off x="7333976" y="5343818"/>
            <a:ext cx="7261566" cy="1326699"/>
            <a:chOff x="540201" y="1428250"/>
            <a:chExt cx="7261566" cy="1326699"/>
          </a:xfrm>
        </p:grpSpPr>
        <p:sp>
          <p:nvSpPr>
            <p:cNvPr id="156" name="Rectangle 155">
              <a:extLst>
                <a:ext uri="{FF2B5EF4-FFF2-40B4-BE49-F238E27FC236}">
                  <a16:creationId xmlns:a16="http://schemas.microsoft.com/office/drawing/2014/main" id="{454ADA9A-3074-42F8-B753-EEC760763A2B}"/>
                </a:ext>
              </a:extLst>
            </p:cNvPr>
            <p:cNvSpPr/>
            <p:nvPr/>
          </p:nvSpPr>
          <p:spPr>
            <a:xfrm>
              <a:off x="1895479" y="1577249"/>
              <a:ext cx="5906288" cy="1028700"/>
            </a:xfrm>
            <a:prstGeom prst="rect">
              <a:avLst/>
            </a:prstGeom>
          </p:spPr>
          <p:txBody>
            <a:bodyPr wrap="square">
              <a:no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Amazon Ember"/>
                  <a:ea typeface="+mn-ea"/>
                  <a:cs typeface="+mn-cs"/>
                </a:rPr>
                <a:t>Establish stronger organizational</a:t>
              </a:r>
              <a:r>
                <a:rPr kumimoji="0" lang="en-US" sz="2000" b="0" i="0" u="none" strike="noStrike" kern="1200" cap="none" spc="0" normalizeH="0" noProof="0" dirty="0" smtClean="0">
                  <a:ln>
                    <a:noFill/>
                  </a:ln>
                  <a:solidFill>
                    <a:srgbClr val="FFFFFF"/>
                  </a:solidFill>
                  <a:effectLst/>
                  <a:uLnTx/>
                  <a:uFillTx/>
                  <a:latin typeface="Amazon Ember"/>
                  <a:ea typeface="+mn-ea"/>
                  <a:cs typeface="+mn-cs"/>
                </a:rPr>
                <a:t> change capability by engaging new ways of working (e.g. cross-functional collaboration</a:t>
              </a:r>
              <a:r>
                <a:rPr lang="en-US" sz="2000" dirty="0" smtClean="0">
                  <a:solidFill>
                    <a:srgbClr val="FFFFFF"/>
                  </a:solidFill>
                  <a:latin typeface="Amazon Ember"/>
                </a:rPr>
                <a:t>, agile).  </a:t>
              </a:r>
              <a:endParaRPr kumimoji="0" 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57" name="Graphic 202">
              <a:extLst>
                <a:ext uri="{FF2B5EF4-FFF2-40B4-BE49-F238E27FC236}">
                  <a16:creationId xmlns:a16="http://schemas.microsoft.com/office/drawing/2014/main" id="{F71C7C6E-B8C9-44B5-B205-90B13C7940F2}"/>
                </a:ext>
              </a:extLst>
            </p:cNvPr>
            <p:cNvGrpSpPr>
              <a:grpSpLocks noChangeAspect="1"/>
            </p:cNvGrpSpPr>
            <p:nvPr/>
          </p:nvGrpSpPr>
          <p:grpSpPr>
            <a:xfrm>
              <a:off x="540201" y="1428250"/>
              <a:ext cx="1326699" cy="1326699"/>
              <a:chOff x="10581061" y="4250234"/>
              <a:chExt cx="643689" cy="643689"/>
            </a:xfrm>
          </p:grpSpPr>
          <p:sp>
            <p:nvSpPr>
              <p:cNvPr id="158" name="Freeform: Shape 49">
                <a:extLst>
                  <a:ext uri="{FF2B5EF4-FFF2-40B4-BE49-F238E27FC236}">
                    <a16:creationId xmlns:a16="http://schemas.microsoft.com/office/drawing/2014/main" id="{4E2311E3-AACE-4AB9-BCD5-A42B4C308F62}"/>
                  </a:ext>
                </a:extLst>
              </p:cNvPr>
              <p:cNvSpPr/>
              <p:nvPr/>
            </p:nvSpPr>
            <p:spPr>
              <a:xfrm>
                <a:off x="10635453" y="4398282"/>
                <a:ext cx="337937" cy="347592"/>
              </a:xfrm>
              <a:custGeom>
                <a:avLst/>
                <a:gdLst>
                  <a:gd name="connsiteX0" fmla="*/ 336006 w 337936"/>
                  <a:gd name="connsiteY0" fmla="*/ 220463 h 347592"/>
                  <a:gd name="connsiteX1" fmla="*/ 173796 w 337936"/>
                  <a:gd name="connsiteY1" fmla="*/ 342764 h 347592"/>
                  <a:gd name="connsiteX2" fmla="*/ 4828 w 337936"/>
                  <a:gd name="connsiteY2" fmla="*/ 173796 h 347592"/>
                  <a:gd name="connsiteX3" fmla="*/ 173796 w 337936"/>
                  <a:gd name="connsiteY3" fmla="*/ 4828 h 347592"/>
                  <a:gd name="connsiteX4" fmla="*/ 288373 w 337936"/>
                  <a:gd name="connsiteY4" fmla="*/ 49886 h 34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36" h="347592">
                    <a:moveTo>
                      <a:pt x="336006" y="220463"/>
                    </a:moveTo>
                    <a:cubicBezTo>
                      <a:pt x="315729" y="290947"/>
                      <a:pt x="250717" y="342764"/>
                      <a:pt x="173796" y="342764"/>
                    </a:cubicBezTo>
                    <a:cubicBezTo>
                      <a:pt x="80461" y="342764"/>
                      <a:pt x="4828" y="267131"/>
                      <a:pt x="4828" y="173796"/>
                    </a:cubicBezTo>
                    <a:cubicBezTo>
                      <a:pt x="4828" y="80461"/>
                      <a:pt x="80461" y="4828"/>
                      <a:pt x="173796" y="4828"/>
                    </a:cubicBezTo>
                    <a:cubicBezTo>
                      <a:pt x="218211" y="4828"/>
                      <a:pt x="258441" y="21885"/>
                      <a:pt x="288373" y="49886"/>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9" name="Freeform: Shape 50">
                <a:extLst>
                  <a:ext uri="{FF2B5EF4-FFF2-40B4-BE49-F238E27FC236}">
                    <a16:creationId xmlns:a16="http://schemas.microsoft.com/office/drawing/2014/main" id="{EED0BBB6-D2FE-4A3C-9062-CF55BBD53639}"/>
                  </a:ext>
                </a:extLst>
              </p:cNvPr>
              <p:cNvSpPr/>
              <p:nvPr/>
            </p:nvSpPr>
            <p:spPr>
              <a:xfrm>
                <a:off x="10865893" y="4620999"/>
                <a:ext cx="38621" cy="112646"/>
              </a:xfrm>
              <a:custGeom>
                <a:avLst/>
                <a:gdLst>
                  <a:gd name="connsiteX0" fmla="*/ 33794 w 38621"/>
                  <a:gd name="connsiteY0" fmla="*/ 4828 h 112645"/>
                  <a:gd name="connsiteX1" fmla="*/ 4828 w 38621"/>
                  <a:gd name="connsiteY1" fmla="*/ 108783 h 112645"/>
                </a:gdLst>
                <a:ahLst/>
                <a:cxnLst>
                  <a:cxn ang="0">
                    <a:pos x="connsiteX0" y="connsiteY0"/>
                  </a:cxn>
                  <a:cxn ang="0">
                    <a:pos x="connsiteX1" y="connsiteY1"/>
                  </a:cxn>
                </a:cxnLst>
                <a:rect l="l" t="t" r="r" b="b"/>
                <a:pathLst>
                  <a:path w="38621" h="112645">
                    <a:moveTo>
                      <a:pt x="33794" y="4828"/>
                    </a:moveTo>
                    <a:cubicBezTo>
                      <a:pt x="29610" y="37978"/>
                      <a:pt x="20920" y="73059"/>
                      <a:pt x="4828" y="108783"/>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0" name="Freeform: Shape 51">
                <a:extLst>
                  <a:ext uri="{FF2B5EF4-FFF2-40B4-BE49-F238E27FC236}">
                    <a16:creationId xmlns:a16="http://schemas.microsoft.com/office/drawing/2014/main" id="{9C334888-2C63-48A5-8E07-35B002A64C38}"/>
                  </a:ext>
                </a:extLst>
              </p:cNvPr>
              <p:cNvSpPr/>
              <p:nvPr/>
            </p:nvSpPr>
            <p:spPr>
              <a:xfrm>
                <a:off x="10865893" y="4410191"/>
                <a:ext cx="38621" cy="125519"/>
              </a:xfrm>
              <a:custGeom>
                <a:avLst/>
                <a:gdLst>
                  <a:gd name="connsiteX0" fmla="*/ 4828 w 38621"/>
                  <a:gd name="connsiteY0" fmla="*/ 4828 h 125519"/>
                  <a:gd name="connsiteX1" fmla="*/ 34437 w 38621"/>
                  <a:gd name="connsiteY1" fmla="*/ 123588 h 125519"/>
                </a:gdLst>
                <a:ahLst/>
                <a:cxnLst>
                  <a:cxn ang="0">
                    <a:pos x="connsiteX0" y="connsiteY0"/>
                  </a:cxn>
                  <a:cxn ang="0">
                    <a:pos x="connsiteX1" y="connsiteY1"/>
                  </a:cxn>
                </a:cxnLst>
                <a:rect l="l" t="t" r="r" b="b"/>
                <a:pathLst>
                  <a:path w="38621" h="125519">
                    <a:moveTo>
                      <a:pt x="4828" y="4828"/>
                    </a:moveTo>
                    <a:cubicBezTo>
                      <a:pt x="4828" y="4828"/>
                      <a:pt x="27357" y="53104"/>
                      <a:pt x="34437" y="123588"/>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1" name="Freeform: Shape 52">
                <a:extLst>
                  <a:ext uri="{FF2B5EF4-FFF2-40B4-BE49-F238E27FC236}">
                    <a16:creationId xmlns:a16="http://schemas.microsoft.com/office/drawing/2014/main" id="{8EBE0433-6772-4AE7-86FE-643C99EBB9F9}"/>
                  </a:ext>
                </a:extLst>
              </p:cNvPr>
              <p:cNvSpPr/>
              <p:nvPr/>
            </p:nvSpPr>
            <p:spPr>
              <a:xfrm>
                <a:off x="10712016" y="4410191"/>
                <a:ext cx="38621" cy="321845"/>
              </a:xfrm>
              <a:custGeom>
                <a:avLst/>
                <a:gdLst>
                  <a:gd name="connsiteX0" fmla="*/ 36726 w 38621"/>
                  <a:gd name="connsiteY0" fmla="*/ 319592 h 321844"/>
                  <a:gd name="connsiteX1" fmla="*/ 36726 w 38621"/>
                  <a:gd name="connsiteY1" fmla="*/ 4828 h 321844"/>
                </a:gdLst>
                <a:ahLst/>
                <a:cxnLst>
                  <a:cxn ang="0">
                    <a:pos x="connsiteX0" y="connsiteY0"/>
                  </a:cxn>
                  <a:cxn ang="0">
                    <a:pos x="connsiteX1" y="connsiteY1"/>
                  </a:cxn>
                </a:cxnLst>
                <a:rect l="l" t="t" r="r" b="b"/>
                <a:pathLst>
                  <a:path w="38621" h="321844">
                    <a:moveTo>
                      <a:pt x="36726" y="319592"/>
                    </a:moveTo>
                    <a:cubicBezTo>
                      <a:pt x="36726" y="319592"/>
                      <a:pt x="-35045" y="165428"/>
                      <a:pt x="36726" y="4828"/>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2" name="Freeform: Shape 53">
                <a:extLst>
                  <a:ext uri="{FF2B5EF4-FFF2-40B4-BE49-F238E27FC236}">
                    <a16:creationId xmlns:a16="http://schemas.microsoft.com/office/drawing/2014/main" id="{21664A47-99BE-4309-8CBD-2BF0055B3F7C}"/>
                  </a:ext>
                </a:extLst>
              </p:cNvPr>
              <p:cNvSpPr/>
              <p:nvPr/>
            </p:nvSpPr>
            <p:spPr>
              <a:xfrm>
                <a:off x="10635453" y="4573366"/>
                <a:ext cx="222073" cy="9655"/>
              </a:xfrm>
              <a:custGeom>
                <a:avLst/>
                <a:gdLst>
                  <a:gd name="connsiteX0" fmla="*/ 4828 w 222072"/>
                  <a:gd name="connsiteY0" fmla="*/ 4828 h 9655"/>
                  <a:gd name="connsiteX1" fmla="*/ 218532 w 222072"/>
                  <a:gd name="connsiteY1" fmla="*/ 4828 h 9655"/>
                </a:gdLst>
                <a:ahLst/>
                <a:cxnLst>
                  <a:cxn ang="0">
                    <a:pos x="connsiteX0" y="connsiteY0"/>
                  </a:cxn>
                  <a:cxn ang="0">
                    <a:pos x="connsiteX1" y="connsiteY1"/>
                  </a:cxn>
                </a:cxnLst>
                <a:rect l="l" t="t" r="r" b="b"/>
                <a:pathLst>
                  <a:path w="222072" h="9655">
                    <a:moveTo>
                      <a:pt x="4828" y="4828"/>
                    </a:moveTo>
                    <a:lnTo>
                      <a:pt x="218532"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3" name="Freeform: Shape 54">
                <a:extLst>
                  <a:ext uri="{FF2B5EF4-FFF2-40B4-BE49-F238E27FC236}">
                    <a16:creationId xmlns:a16="http://schemas.microsoft.com/office/drawing/2014/main" id="{3342E436-104E-4A2B-BCE9-E73A0637183B}"/>
                  </a:ext>
                </a:extLst>
              </p:cNvPr>
              <p:cNvSpPr/>
              <p:nvPr/>
            </p:nvSpPr>
            <p:spPr>
              <a:xfrm>
                <a:off x="10804421" y="4398282"/>
                <a:ext cx="9655" cy="347592"/>
              </a:xfrm>
              <a:custGeom>
                <a:avLst/>
                <a:gdLst>
                  <a:gd name="connsiteX0" fmla="*/ 4828 w 9655"/>
                  <a:gd name="connsiteY0" fmla="*/ 342764 h 347592"/>
                  <a:gd name="connsiteX1" fmla="*/ 4828 w 9655"/>
                  <a:gd name="connsiteY1" fmla="*/ 4828 h 347592"/>
                </a:gdLst>
                <a:ahLst/>
                <a:cxnLst>
                  <a:cxn ang="0">
                    <a:pos x="connsiteX0" y="connsiteY0"/>
                  </a:cxn>
                  <a:cxn ang="0">
                    <a:pos x="connsiteX1" y="connsiteY1"/>
                  </a:cxn>
                </a:cxnLst>
                <a:rect l="l" t="t" r="r" b="b"/>
                <a:pathLst>
                  <a:path w="9655" h="347592">
                    <a:moveTo>
                      <a:pt x="4828" y="342764"/>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4" name="Freeform: Shape 55">
                <a:extLst>
                  <a:ext uri="{FF2B5EF4-FFF2-40B4-BE49-F238E27FC236}">
                    <a16:creationId xmlns:a16="http://schemas.microsoft.com/office/drawing/2014/main" id="{F909A255-AB85-45DA-9BAC-623A616A39FB}"/>
                  </a:ext>
                </a:extLst>
              </p:cNvPr>
              <p:cNvSpPr/>
              <p:nvPr/>
            </p:nvSpPr>
            <p:spPr>
              <a:xfrm>
                <a:off x="10649614" y="4467278"/>
                <a:ext cx="296097" cy="45058"/>
              </a:xfrm>
              <a:custGeom>
                <a:avLst/>
                <a:gdLst>
                  <a:gd name="connsiteX0" fmla="*/ 4828 w 296096"/>
                  <a:gd name="connsiteY0" fmla="*/ 40753 h 45058"/>
                  <a:gd name="connsiteX1" fmla="*/ 294166 w 296096"/>
                  <a:gd name="connsiteY1" fmla="*/ 30776 h 45058"/>
                </a:gdLst>
                <a:ahLst/>
                <a:cxnLst>
                  <a:cxn ang="0">
                    <a:pos x="connsiteX0" y="connsiteY0"/>
                  </a:cxn>
                  <a:cxn ang="0">
                    <a:pos x="connsiteX1" y="connsiteY1"/>
                  </a:cxn>
                </a:cxnLst>
                <a:rect l="l" t="t" r="r" b="b"/>
                <a:pathLst>
                  <a:path w="296096" h="45058">
                    <a:moveTo>
                      <a:pt x="4828" y="40753"/>
                    </a:moveTo>
                    <a:cubicBezTo>
                      <a:pt x="4828" y="40753"/>
                      <a:pt x="144508" y="-32949"/>
                      <a:pt x="294166" y="30776"/>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5" name="Freeform: Shape 56">
                <a:extLst>
                  <a:ext uri="{FF2B5EF4-FFF2-40B4-BE49-F238E27FC236}">
                    <a16:creationId xmlns:a16="http://schemas.microsoft.com/office/drawing/2014/main" id="{FCB216FF-F4D7-44C7-9738-3137EA1C7321}"/>
                  </a:ext>
                </a:extLst>
              </p:cNvPr>
              <p:cNvSpPr/>
              <p:nvPr/>
            </p:nvSpPr>
            <p:spPr>
              <a:xfrm>
                <a:off x="10651223" y="4638700"/>
                <a:ext cx="315408" cy="45058"/>
              </a:xfrm>
              <a:custGeom>
                <a:avLst/>
                <a:gdLst>
                  <a:gd name="connsiteX0" fmla="*/ 4828 w 315407"/>
                  <a:gd name="connsiteY0" fmla="*/ 4828 h 45058"/>
                  <a:gd name="connsiteX1" fmla="*/ 310902 w 315407"/>
                  <a:gd name="connsiteY1" fmla="*/ 4828 h 45058"/>
                </a:gdLst>
                <a:ahLst/>
                <a:cxnLst>
                  <a:cxn ang="0">
                    <a:pos x="connsiteX0" y="connsiteY0"/>
                  </a:cxn>
                  <a:cxn ang="0">
                    <a:pos x="connsiteX1" y="connsiteY1"/>
                  </a:cxn>
                </a:cxnLst>
                <a:rect l="l" t="t" r="r" b="b"/>
                <a:pathLst>
                  <a:path w="315407" h="45058">
                    <a:moveTo>
                      <a:pt x="4828" y="4828"/>
                    </a:moveTo>
                    <a:cubicBezTo>
                      <a:pt x="4828" y="4828"/>
                      <a:pt x="153520" y="85611"/>
                      <a:pt x="310902" y="4828"/>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6" name="Freeform: Shape 57">
                <a:extLst>
                  <a:ext uri="{FF2B5EF4-FFF2-40B4-BE49-F238E27FC236}">
                    <a16:creationId xmlns:a16="http://schemas.microsoft.com/office/drawing/2014/main" id="{BA1ABCEE-47F4-4CB2-B7D9-C5EBF346E36B}"/>
                  </a:ext>
                </a:extLst>
              </p:cNvPr>
              <p:cNvSpPr/>
              <p:nvPr/>
            </p:nvSpPr>
            <p:spPr>
              <a:xfrm>
                <a:off x="10991091" y="4598470"/>
                <a:ext cx="25748" cy="67587"/>
              </a:xfrm>
              <a:custGeom>
                <a:avLst/>
                <a:gdLst>
                  <a:gd name="connsiteX0" fmla="*/ 4828 w 25747"/>
                  <a:gd name="connsiteY0" fmla="*/ 65978 h 67587"/>
                  <a:gd name="connsiteX1" fmla="*/ 23817 w 25747"/>
                  <a:gd name="connsiteY1" fmla="*/ 4828 h 67587"/>
                </a:gdLst>
                <a:ahLst/>
                <a:cxnLst>
                  <a:cxn ang="0">
                    <a:pos x="connsiteX0" y="connsiteY0"/>
                  </a:cxn>
                  <a:cxn ang="0">
                    <a:pos x="connsiteX1" y="connsiteY1"/>
                  </a:cxn>
                </a:cxnLst>
                <a:rect l="l" t="t" r="r" b="b"/>
                <a:pathLst>
                  <a:path w="25747" h="67587">
                    <a:moveTo>
                      <a:pt x="4828" y="65978"/>
                    </a:moveTo>
                    <a:lnTo>
                      <a:pt x="23817" y="4828"/>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7" name="Freeform: Shape 58">
                <a:extLst>
                  <a:ext uri="{FF2B5EF4-FFF2-40B4-BE49-F238E27FC236}">
                    <a16:creationId xmlns:a16="http://schemas.microsoft.com/office/drawing/2014/main" id="{0A23D881-7363-4F33-8B62-F355E72CC979}"/>
                  </a:ext>
                </a:extLst>
              </p:cNvPr>
              <p:cNvSpPr/>
              <p:nvPr/>
            </p:nvSpPr>
            <p:spPr>
              <a:xfrm>
                <a:off x="10915779" y="4571757"/>
                <a:ext cx="83680" cy="9655"/>
              </a:xfrm>
              <a:custGeom>
                <a:avLst/>
                <a:gdLst>
                  <a:gd name="connsiteX0" fmla="*/ 4828 w 83679"/>
                  <a:gd name="connsiteY0" fmla="*/ 4828 h 9655"/>
                  <a:gd name="connsiteX1" fmla="*/ 78852 w 83679"/>
                  <a:gd name="connsiteY1" fmla="*/ 4828 h 9655"/>
                </a:gdLst>
                <a:ahLst/>
                <a:cxnLst>
                  <a:cxn ang="0">
                    <a:pos x="connsiteX0" y="connsiteY0"/>
                  </a:cxn>
                  <a:cxn ang="0">
                    <a:pos x="connsiteX1" y="connsiteY1"/>
                  </a:cxn>
                </a:cxnLst>
                <a:rect l="l" t="t" r="r" b="b"/>
                <a:pathLst>
                  <a:path w="83679" h="9655">
                    <a:moveTo>
                      <a:pt x="4828" y="4828"/>
                    </a:moveTo>
                    <a:lnTo>
                      <a:pt x="78852" y="4828"/>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8" name="Freeform: Shape 59">
                <a:extLst>
                  <a:ext uri="{FF2B5EF4-FFF2-40B4-BE49-F238E27FC236}">
                    <a16:creationId xmlns:a16="http://schemas.microsoft.com/office/drawing/2014/main" id="{0DEB4F08-7797-44A5-95CB-61EA5C29A17E}"/>
                  </a:ext>
                </a:extLst>
              </p:cNvPr>
              <p:cNvSpPr/>
              <p:nvPr/>
            </p:nvSpPr>
            <p:spPr>
              <a:xfrm>
                <a:off x="10970493" y="4459433"/>
                <a:ext cx="45058" cy="83680"/>
              </a:xfrm>
              <a:custGeom>
                <a:avLst/>
                <a:gdLst>
                  <a:gd name="connsiteX0" fmla="*/ 4828 w 45058"/>
                  <a:gd name="connsiteY0" fmla="*/ 4828 h 83679"/>
                  <a:gd name="connsiteX1" fmla="*/ 43127 w 45058"/>
                  <a:gd name="connsiteY1" fmla="*/ 80461 h 83679"/>
                </a:gdLst>
                <a:ahLst/>
                <a:cxnLst>
                  <a:cxn ang="0">
                    <a:pos x="connsiteX0" y="connsiteY0"/>
                  </a:cxn>
                  <a:cxn ang="0">
                    <a:pos x="connsiteX1" y="connsiteY1"/>
                  </a:cxn>
                </a:cxnLst>
                <a:rect l="l" t="t" r="r" b="b"/>
                <a:pathLst>
                  <a:path w="45058" h="83679">
                    <a:moveTo>
                      <a:pt x="4828" y="4828"/>
                    </a:moveTo>
                    <a:lnTo>
                      <a:pt x="43127" y="80461"/>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69" name="Freeform: Shape 60">
                <a:extLst>
                  <a:ext uri="{FF2B5EF4-FFF2-40B4-BE49-F238E27FC236}">
                    <a16:creationId xmlns:a16="http://schemas.microsoft.com/office/drawing/2014/main" id="{CEE114DD-79B3-4DBC-86A7-393FEE9D8560}"/>
                  </a:ext>
                </a:extLst>
              </p:cNvPr>
              <p:cNvSpPr/>
              <p:nvPr/>
            </p:nvSpPr>
            <p:spPr>
              <a:xfrm>
                <a:off x="11038724" y="4495480"/>
                <a:ext cx="38621" cy="48277"/>
              </a:xfrm>
              <a:custGeom>
                <a:avLst/>
                <a:gdLst>
                  <a:gd name="connsiteX0" fmla="*/ 34759 w 38621"/>
                  <a:gd name="connsiteY0" fmla="*/ 4828 h 48276"/>
                  <a:gd name="connsiteX1" fmla="*/ 4828 w 38621"/>
                  <a:gd name="connsiteY1" fmla="*/ 44415 h 48276"/>
                </a:gdLst>
                <a:ahLst/>
                <a:cxnLst>
                  <a:cxn ang="0">
                    <a:pos x="connsiteX0" y="connsiteY0"/>
                  </a:cxn>
                  <a:cxn ang="0">
                    <a:pos x="connsiteX1" y="connsiteY1"/>
                  </a:cxn>
                </a:cxnLst>
                <a:rect l="l" t="t" r="r" b="b"/>
                <a:pathLst>
                  <a:path w="38621" h="48276">
                    <a:moveTo>
                      <a:pt x="34759" y="4828"/>
                    </a:moveTo>
                    <a:lnTo>
                      <a:pt x="4828" y="44415"/>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0" name="Freeform: Shape 61">
                <a:extLst>
                  <a:ext uri="{FF2B5EF4-FFF2-40B4-BE49-F238E27FC236}">
                    <a16:creationId xmlns:a16="http://schemas.microsoft.com/office/drawing/2014/main" id="{D68115E5-07DF-40AA-8C77-A8A360D217E2}"/>
                  </a:ext>
                </a:extLst>
              </p:cNvPr>
              <p:cNvSpPr/>
              <p:nvPr/>
            </p:nvSpPr>
            <p:spPr>
              <a:xfrm>
                <a:off x="10988194" y="4532170"/>
                <a:ext cx="77243" cy="77243"/>
              </a:xfrm>
              <a:custGeom>
                <a:avLst/>
                <a:gdLst>
                  <a:gd name="connsiteX0" fmla="*/ 73059 w 77242"/>
                  <a:gd name="connsiteY0" fmla="*/ 38943 h 77242"/>
                  <a:gd name="connsiteX1" fmla="*/ 38943 w 77242"/>
                  <a:gd name="connsiteY1" fmla="*/ 73059 h 77242"/>
                  <a:gd name="connsiteX2" fmla="*/ 4828 w 77242"/>
                  <a:gd name="connsiteY2" fmla="*/ 38943 h 77242"/>
                  <a:gd name="connsiteX3" fmla="*/ 38943 w 77242"/>
                  <a:gd name="connsiteY3" fmla="*/ 4828 h 77242"/>
                  <a:gd name="connsiteX4" fmla="*/ 73059 w 77242"/>
                  <a:gd name="connsiteY4" fmla="*/ 38943 h 77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42" h="77242">
                    <a:moveTo>
                      <a:pt x="73059" y="38943"/>
                    </a:moveTo>
                    <a:cubicBezTo>
                      <a:pt x="73059" y="57785"/>
                      <a:pt x="57785" y="73059"/>
                      <a:pt x="38943" y="73059"/>
                    </a:cubicBezTo>
                    <a:cubicBezTo>
                      <a:pt x="20102" y="73059"/>
                      <a:pt x="4828" y="57785"/>
                      <a:pt x="4828" y="38943"/>
                    </a:cubicBezTo>
                    <a:cubicBezTo>
                      <a:pt x="4828" y="20102"/>
                      <a:pt x="20102" y="4828"/>
                      <a:pt x="38943" y="4828"/>
                    </a:cubicBezTo>
                    <a:cubicBezTo>
                      <a:pt x="57785" y="4828"/>
                      <a:pt x="73059" y="20102"/>
                      <a:pt x="73059" y="38943"/>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1" name="Freeform: Shape 62">
                <a:extLst>
                  <a:ext uri="{FF2B5EF4-FFF2-40B4-BE49-F238E27FC236}">
                    <a16:creationId xmlns:a16="http://schemas.microsoft.com/office/drawing/2014/main" id="{6D4CC850-C7B2-44B9-8CF0-84617821B634}"/>
                  </a:ext>
                </a:extLst>
              </p:cNvPr>
              <p:cNvSpPr/>
              <p:nvPr/>
            </p:nvSpPr>
            <p:spPr>
              <a:xfrm>
                <a:off x="10878445" y="455469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2" name="Freeform: Shape 63">
                <a:extLst>
                  <a:ext uri="{FF2B5EF4-FFF2-40B4-BE49-F238E27FC236}">
                    <a16:creationId xmlns:a16="http://schemas.microsoft.com/office/drawing/2014/main" id="{72F33416-9FAE-4094-AA1E-08CBE2A6AA26}"/>
                  </a:ext>
                </a:extLst>
              </p:cNvPr>
              <p:cNvSpPr/>
              <p:nvPr/>
            </p:nvSpPr>
            <p:spPr>
              <a:xfrm>
                <a:off x="10942814" y="442209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3" name="Freeform: Shape 64">
                <a:extLst>
                  <a:ext uri="{FF2B5EF4-FFF2-40B4-BE49-F238E27FC236}">
                    <a16:creationId xmlns:a16="http://schemas.microsoft.com/office/drawing/2014/main" id="{7904A47F-7DB2-442F-B719-4FD81275FB45}"/>
                  </a:ext>
                </a:extLst>
              </p:cNvPr>
              <p:cNvSpPr/>
              <p:nvPr/>
            </p:nvSpPr>
            <p:spPr>
              <a:xfrm>
                <a:off x="11051276" y="4583021"/>
                <a:ext cx="80461" cy="51495"/>
              </a:xfrm>
              <a:custGeom>
                <a:avLst/>
                <a:gdLst>
                  <a:gd name="connsiteX0" fmla="*/ 77886 w 80461"/>
                  <a:gd name="connsiteY0" fmla="*/ 48277 h 51495"/>
                  <a:gd name="connsiteX1" fmla="*/ 4828 w 80461"/>
                  <a:gd name="connsiteY1" fmla="*/ 4828 h 51495"/>
                </a:gdLst>
                <a:ahLst/>
                <a:cxnLst>
                  <a:cxn ang="0">
                    <a:pos x="connsiteX0" y="connsiteY0"/>
                  </a:cxn>
                  <a:cxn ang="0">
                    <a:pos x="connsiteX1" y="connsiteY1"/>
                  </a:cxn>
                </a:cxnLst>
                <a:rect l="l" t="t" r="r" b="b"/>
                <a:pathLst>
                  <a:path w="80461" h="51495">
                    <a:moveTo>
                      <a:pt x="77886" y="48277"/>
                    </a:moveTo>
                    <a:lnTo>
                      <a:pt x="4828" y="4828"/>
                    </a:lnTo>
                  </a:path>
                </a:pathLst>
              </a:custGeom>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4" name="Freeform: Shape 65">
                <a:extLst>
                  <a:ext uri="{FF2B5EF4-FFF2-40B4-BE49-F238E27FC236}">
                    <a16:creationId xmlns:a16="http://schemas.microsoft.com/office/drawing/2014/main" id="{15F2425E-77F2-43DF-88FF-3B4511119DB2}"/>
                  </a:ext>
                </a:extLst>
              </p:cNvPr>
              <p:cNvSpPr/>
              <p:nvPr/>
            </p:nvSpPr>
            <p:spPr>
              <a:xfrm>
                <a:off x="11123047" y="4618746"/>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5" name="Freeform: Shape 66">
                <a:extLst>
                  <a:ext uri="{FF2B5EF4-FFF2-40B4-BE49-F238E27FC236}">
                    <a16:creationId xmlns:a16="http://schemas.microsoft.com/office/drawing/2014/main" id="{238E7FDC-8A28-4622-8669-941B72E020A4}"/>
                  </a:ext>
                </a:extLst>
              </p:cNvPr>
              <p:cNvSpPr/>
              <p:nvPr/>
            </p:nvSpPr>
            <p:spPr>
              <a:xfrm>
                <a:off x="10966631" y="4658655"/>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176" name="Freeform: Shape 67">
                <a:extLst>
                  <a:ext uri="{FF2B5EF4-FFF2-40B4-BE49-F238E27FC236}">
                    <a16:creationId xmlns:a16="http://schemas.microsoft.com/office/drawing/2014/main" id="{03C3E55A-44E8-4057-AC99-EB3EFC12F8E3}"/>
                  </a:ext>
                </a:extLst>
              </p:cNvPr>
              <p:cNvSpPr/>
              <p:nvPr/>
            </p:nvSpPr>
            <p:spPr>
              <a:xfrm>
                <a:off x="11061575" y="4462008"/>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sp>
        <p:nvSpPr>
          <p:cNvPr id="179" name="Rectangle 178">
            <a:extLst>
              <a:ext uri="{FF2B5EF4-FFF2-40B4-BE49-F238E27FC236}">
                <a16:creationId xmlns:a16="http://schemas.microsoft.com/office/drawing/2014/main" id="{3ACB5A38-5568-47B9-85D1-02AD0BBC0DF7}"/>
              </a:ext>
            </a:extLst>
          </p:cNvPr>
          <p:cNvSpPr/>
          <p:nvPr/>
        </p:nvSpPr>
        <p:spPr>
          <a:xfrm>
            <a:off x="1844239" y="5306277"/>
            <a:ext cx="4941256" cy="1079500"/>
          </a:xfrm>
          <a:prstGeom prst="rect">
            <a:avLst/>
          </a:prstGeom>
        </p:spPr>
        <p:txBody>
          <a:bodyPr wrap="square">
            <a:noAutofit/>
          </a:bodyPr>
          <a:lstStyle/>
          <a:p>
            <a:pPr lvl="0">
              <a:spcAft>
                <a:spcPts val="600"/>
              </a:spcAft>
              <a:defRPr/>
            </a:pPr>
            <a:r>
              <a:rPr lang="en-US" sz="2000" dirty="0" smtClean="0">
                <a:solidFill>
                  <a:srgbClr val="FFFFFF"/>
                </a:solidFill>
                <a:latin typeface="Amazon Ember"/>
              </a:rPr>
              <a:t>Build the foundation that all other </a:t>
            </a:r>
            <a:r>
              <a:rPr lang="en-US" sz="2000" dirty="0" err="1" smtClean="0">
                <a:solidFill>
                  <a:srgbClr val="FFFFFF"/>
                </a:solidFill>
                <a:latin typeface="Amazon Ember"/>
              </a:rPr>
              <a:t>workstreams</a:t>
            </a:r>
            <a:r>
              <a:rPr lang="en-US" sz="2000" dirty="0" smtClean="0">
                <a:solidFill>
                  <a:srgbClr val="FFFFFF"/>
                </a:solidFill>
                <a:latin typeface="Amazon Ember"/>
              </a:rPr>
              <a:t> </a:t>
            </a:r>
            <a:r>
              <a:rPr lang="en-US" sz="2000" dirty="0">
                <a:solidFill>
                  <a:srgbClr val="FFFFFF"/>
                </a:solidFill>
              </a:rPr>
              <a:t>leverage to structure and prioritize work, collaborate and document knowledge, and report progress. </a:t>
            </a:r>
            <a:endParaRPr kumimoji="0" lang="en-US" sz="20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95" name="Group 194">
            <a:extLst>
              <a:ext uri="{FF2B5EF4-FFF2-40B4-BE49-F238E27FC236}">
                <a16:creationId xmlns:a16="http://schemas.microsoft.com/office/drawing/2014/main" id="{7168A656-2F2F-4EF7-967F-B8E40786B2ED}"/>
              </a:ext>
            </a:extLst>
          </p:cNvPr>
          <p:cNvGrpSpPr/>
          <p:nvPr/>
        </p:nvGrpSpPr>
        <p:grpSpPr>
          <a:xfrm>
            <a:off x="544941" y="5461827"/>
            <a:ext cx="1097280" cy="1097280"/>
            <a:chOff x="10891727" y="1563214"/>
            <a:chExt cx="1097280" cy="1097280"/>
          </a:xfrm>
        </p:grpSpPr>
        <p:grpSp>
          <p:nvGrpSpPr>
            <p:cNvPr id="196" name="Graphic 38">
              <a:extLst>
                <a:ext uri="{FF2B5EF4-FFF2-40B4-BE49-F238E27FC236}">
                  <a16:creationId xmlns:a16="http://schemas.microsoft.com/office/drawing/2014/main" id="{2C1E97DB-D684-4BC0-80B1-5519AFC486BA}"/>
                </a:ext>
              </a:extLst>
            </p:cNvPr>
            <p:cNvGrpSpPr>
              <a:grpSpLocks noChangeAspect="1"/>
            </p:cNvGrpSpPr>
            <p:nvPr/>
          </p:nvGrpSpPr>
          <p:grpSpPr>
            <a:xfrm>
              <a:off x="10891727" y="1563214"/>
              <a:ext cx="1097280" cy="1097280"/>
              <a:chOff x="10112558" y="3650872"/>
              <a:chExt cx="514307" cy="481801"/>
            </a:xfrm>
          </p:grpSpPr>
          <p:sp>
            <p:nvSpPr>
              <p:cNvPr id="200" name="Freeform: Shape 81">
                <a:extLst>
                  <a:ext uri="{FF2B5EF4-FFF2-40B4-BE49-F238E27FC236}">
                    <a16:creationId xmlns:a16="http://schemas.microsoft.com/office/drawing/2014/main" id="{1608A1C8-F15C-403A-AE75-F230A024E520}"/>
                  </a:ext>
                </a:extLst>
              </p:cNvPr>
              <p:cNvSpPr/>
              <p:nvPr/>
            </p:nvSpPr>
            <p:spPr>
              <a:xfrm>
                <a:off x="10187226" y="3898692"/>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1" name="Freeform: Shape 82">
                <a:extLst>
                  <a:ext uri="{FF2B5EF4-FFF2-40B4-BE49-F238E27FC236}">
                    <a16:creationId xmlns:a16="http://schemas.microsoft.com/office/drawing/2014/main" id="{B9B1386C-4A2A-495C-A7F5-F9E38F36D5A4}"/>
                  </a:ext>
                </a:extLst>
              </p:cNvPr>
              <p:cNvSpPr/>
              <p:nvPr/>
            </p:nvSpPr>
            <p:spPr>
              <a:xfrm>
                <a:off x="10187226" y="381887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2" name="Freeform: Shape 83">
                <a:extLst>
                  <a:ext uri="{FF2B5EF4-FFF2-40B4-BE49-F238E27FC236}">
                    <a16:creationId xmlns:a16="http://schemas.microsoft.com/office/drawing/2014/main" id="{7506FF6B-7152-4372-A743-BEA9CBAA7C0B}"/>
                  </a:ext>
                </a:extLst>
              </p:cNvPr>
              <p:cNvSpPr/>
              <p:nvPr/>
            </p:nvSpPr>
            <p:spPr>
              <a:xfrm>
                <a:off x="10310814"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3" name="Freeform: Shape 84">
                <a:extLst>
                  <a:ext uri="{FF2B5EF4-FFF2-40B4-BE49-F238E27FC236}">
                    <a16:creationId xmlns:a16="http://schemas.microsoft.com/office/drawing/2014/main" id="{0CE39700-280B-4E63-9610-5E140D4087E5}"/>
                  </a:ext>
                </a:extLst>
              </p:cNvPr>
              <p:cNvSpPr/>
              <p:nvPr/>
            </p:nvSpPr>
            <p:spPr>
              <a:xfrm>
                <a:off x="10389022"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4" name="Freeform: Shape 85">
                <a:extLst>
                  <a:ext uri="{FF2B5EF4-FFF2-40B4-BE49-F238E27FC236}">
                    <a16:creationId xmlns:a16="http://schemas.microsoft.com/office/drawing/2014/main" id="{D0D4872B-E98F-4CDC-8AD1-B679888E7F4B}"/>
                  </a:ext>
                </a:extLst>
              </p:cNvPr>
              <p:cNvSpPr/>
              <p:nvPr/>
            </p:nvSpPr>
            <p:spPr>
              <a:xfrm>
                <a:off x="10517438" y="3814369"/>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5" name="Freeform: Shape 86">
                <a:extLst>
                  <a:ext uri="{FF2B5EF4-FFF2-40B4-BE49-F238E27FC236}">
                    <a16:creationId xmlns:a16="http://schemas.microsoft.com/office/drawing/2014/main" id="{AD1CFC39-7621-4F83-82FE-1CA00E164579}"/>
                  </a:ext>
                </a:extLst>
              </p:cNvPr>
              <p:cNvSpPr/>
              <p:nvPr/>
            </p:nvSpPr>
            <p:spPr>
              <a:xfrm>
                <a:off x="10517438" y="389740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6" name="Freeform: Shape 87">
                <a:extLst>
                  <a:ext uri="{FF2B5EF4-FFF2-40B4-BE49-F238E27FC236}">
                    <a16:creationId xmlns:a16="http://schemas.microsoft.com/office/drawing/2014/main" id="{D02C4DB6-4A8D-457D-8E12-B2103832F90D}"/>
                  </a:ext>
                </a:extLst>
              </p:cNvPr>
              <p:cNvSpPr/>
              <p:nvPr/>
            </p:nvSpPr>
            <p:spPr>
              <a:xfrm>
                <a:off x="10310814"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7" name="Freeform: Shape 88">
                <a:extLst>
                  <a:ext uri="{FF2B5EF4-FFF2-40B4-BE49-F238E27FC236}">
                    <a16:creationId xmlns:a16="http://schemas.microsoft.com/office/drawing/2014/main" id="{E015449B-5C41-4309-B819-4CE4EFAA8DBD}"/>
                  </a:ext>
                </a:extLst>
              </p:cNvPr>
              <p:cNvSpPr/>
              <p:nvPr/>
            </p:nvSpPr>
            <p:spPr>
              <a:xfrm>
                <a:off x="10395138"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8" name="Freeform: Shape 89">
                <a:extLst>
                  <a:ext uri="{FF2B5EF4-FFF2-40B4-BE49-F238E27FC236}">
                    <a16:creationId xmlns:a16="http://schemas.microsoft.com/office/drawing/2014/main" id="{6C359C4F-1602-41E7-A712-A42E859DC0AF}"/>
                  </a:ext>
                </a:extLst>
              </p:cNvPr>
              <p:cNvSpPr/>
              <p:nvPr/>
            </p:nvSpPr>
            <p:spPr>
              <a:xfrm>
                <a:off x="10570221" y="365087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2851"/>
                      <a:pt x="23173" y="31219"/>
                      <a:pt x="23173" y="41518"/>
                    </a:cubicBezTo>
                    <a:lnTo>
                      <a:pt x="23173" y="41518"/>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09" name="Freeform: Shape 90">
                <a:extLst>
                  <a:ext uri="{FF2B5EF4-FFF2-40B4-BE49-F238E27FC236}">
                    <a16:creationId xmlns:a16="http://schemas.microsoft.com/office/drawing/2014/main" id="{FBBB809C-A71B-4CD9-AF08-9CD7A726EA5D}"/>
                  </a:ext>
                </a:extLst>
              </p:cNvPr>
              <p:cNvSpPr/>
              <p:nvPr/>
            </p:nvSpPr>
            <p:spPr>
              <a:xfrm>
                <a:off x="10112558" y="3833680"/>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0" name="Freeform: Shape 91">
                <a:extLst>
                  <a:ext uri="{FF2B5EF4-FFF2-40B4-BE49-F238E27FC236}">
                    <a16:creationId xmlns:a16="http://schemas.microsoft.com/office/drawing/2014/main" id="{93B6F55B-2CA1-48C7-931A-257427B49055}"/>
                  </a:ext>
                </a:extLst>
              </p:cNvPr>
              <p:cNvSpPr/>
              <p:nvPr/>
            </p:nvSpPr>
            <p:spPr>
              <a:xfrm>
                <a:off x="10112558" y="404513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1" name="Freeform: Shape 92">
                <a:extLst>
                  <a:ext uri="{FF2B5EF4-FFF2-40B4-BE49-F238E27FC236}">
                    <a16:creationId xmlns:a16="http://schemas.microsoft.com/office/drawing/2014/main" id="{6DDC5A56-A722-4E7B-917D-5A127FB0CBC5}"/>
                  </a:ext>
                </a:extLst>
              </p:cNvPr>
              <p:cNvSpPr/>
              <p:nvPr/>
            </p:nvSpPr>
            <p:spPr>
              <a:xfrm>
                <a:off x="10355551" y="4087615"/>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541"/>
                      <a:pt x="23173" y="41518"/>
                    </a:cubicBezTo>
                    <a:lnTo>
                      <a:pt x="23173" y="41518"/>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2" name="Freeform: Shape 93">
                <a:extLst>
                  <a:ext uri="{FF2B5EF4-FFF2-40B4-BE49-F238E27FC236}">
                    <a16:creationId xmlns:a16="http://schemas.microsoft.com/office/drawing/2014/main" id="{2B74F212-073B-44A1-BC17-58179C5A50CD}"/>
                  </a:ext>
                </a:extLst>
              </p:cNvPr>
              <p:cNvSpPr/>
              <p:nvPr/>
            </p:nvSpPr>
            <p:spPr>
              <a:xfrm>
                <a:off x="10581807" y="3821128"/>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219"/>
                      <a:pt x="23173" y="41518"/>
                    </a:cubicBezTo>
                    <a:lnTo>
                      <a:pt x="23173" y="41518"/>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3" name="Freeform: Shape 94">
                <a:extLst>
                  <a:ext uri="{FF2B5EF4-FFF2-40B4-BE49-F238E27FC236}">
                    <a16:creationId xmlns:a16="http://schemas.microsoft.com/office/drawing/2014/main" id="{65520E03-D0B3-4945-8AC0-CED6635B70EB}"/>
                  </a:ext>
                </a:extLst>
              </p:cNvPr>
              <p:cNvSpPr/>
              <p:nvPr/>
            </p:nvSpPr>
            <p:spPr>
              <a:xfrm>
                <a:off x="10173912" y="3679363"/>
                <a:ext cx="144830" cy="148048"/>
              </a:xfrm>
              <a:custGeom>
                <a:avLst/>
                <a:gdLst>
                  <a:gd name="connsiteX0" fmla="*/ 142052 w 144830"/>
                  <a:gd name="connsiteY0" fmla="*/ 23970 h 148048"/>
                  <a:gd name="connsiteX1" fmla="*/ 27154 w 144830"/>
                  <a:gd name="connsiteY1" fmla="*/ 16246 h 148048"/>
                  <a:gd name="connsiteX2" fmla="*/ 25223 w 144830"/>
                  <a:gd name="connsiteY2" fmla="*/ 144340 h 148048"/>
                </a:gdLst>
                <a:ahLst/>
                <a:cxnLst>
                  <a:cxn ang="0">
                    <a:pos x="connsiteX0" y="connsiteY0"/>
                  </a:cxn>
                  <a:cxn ang="0">
                    <a:pos x="connsiteX1" y="connsiteY1"/>
                  </a:cxn>
                  <a:cxn ang="0">
                    <a:pos x="connsiteX2" y="connsiteY2"/>
                  </a:cxn>
                </a:cxnLst>
                <a:rect l="l" t="t" r="r" b="b"/>
                <a:pathLst>
                  <a:path w="144830" h="148048">
                    <a:moveTo>
                      <a:pt x="142052" y="23970"/>
                    </a:moveTo>
                    <a:cubicBezTo>
                      <a:pt x="142052" y="23970"/>
                      <a:pt x="65131" y="-13364"/>
                      <a:pt x="27154" y="16246"/>
                    </a:cubicBezTo>
                    <a:cubicBezTo>
                      <a:pt x="27154" y="16246"/>
                      <a:pt x="-21767" y="40384"/>
                      <a:pt x="25223" y="144340"/>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4" name="Freeform: Shape 95">
                <a:extLst>
                  <a:ext uri="{FF2B5EF4-FFF2-40B4-BE49-F238E27FC236}">
                    <a16:creationId xmlns:a16="http://schemas.microsoft.com/office/drawing/2014/main" id="{E679DD26-BE35-4567-BBE7-B521347C1739}"/>
                  </a:ext>
                </a:extLst>
              </p:cNvPr>
              <p:cNvSpPr/>
              <p:nvPr/>
            </p:nvSpPr>
            <p:spPr>
              <a:xfrm>
                <a:off x="10237756" y="3890324"/>
                <a:ext cx="112646" cy="112646"/>
              </a:xfrm>
              <a:custGeom>
                <a:avLst/>
                <a:gdLst>
                  <a:gd name="connsiteX0" fmla="*/ 4828 w 112645"/>
                  <a:gd name="connsiteY0" fmla="*/ 4828 h 112645"/>
                  <a:gd name="connsiteX1" fmla="*/ 107818 w 112645"/>
                  <a:gd name="connsiteY1" fmla="*/ 109427 h 112645"/>
                </a:gdLst>
                <a:ahLst/>
                <a:cxnLst>
                  <a:cxn ang="0">
                    <a:pos x="connsiteX0" y="connsiteY0"/>
                  </a:cxn>
                  <a:cxn ang="0">
                    <a:pos x="connsiteX1" y="connsiteY1"/>
                  </a:cxn>
                </a:cxnLst>
                <a:rect l="l" t="t" r="r" b="b"/>
                <a:pathLst>
                  <a:path w="112645" h="112645">
                    <a:moveTo>
                      <a:pt x="4828" y="4828"/>
                    </a:moveTo>
                    <a:cubicBezTo>
                      <a:pt x="26713" y="34116"/>
                      <a:pt x="61150" y="73381"/>
                      <a:pt x="107818" y="109427"/>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5" name="Freeform: Shape 96">
                <a:extLst>
                  <a:ext uri="{FF2B5EF4-FFF2-40B4-BE49-F238E27FC236}">
                    <a16:creationId xmlns:a16="http://schemas.microsoft.com/office/drawing/2014/main" id="{90F53340-3DBA-4AC4-88DE-099BE1A1E1B2}"/>
                  </a:ext>
                </a:extLst>
              </p:cNvPr>
              <p:cNvSpPr/>
              <p:nvPr/>
            </p:nvSpPr>
            <p:spPr>
              <a:xfrm>
                <a:off x="10421851" y="3924762"/>
                <a:ext cx="144830" cy="144830"/>
              </a:xfrm>
              <a:custGeom>
                <a:avLst/>
                <a:gdLst>
                  <a:gd name="connsiteX0" fmla="*/ 4828 w 144830"/>
                  <a:gd name="connsiteY0" fmla="*/ 124876 h 144830"/>
                  <a:gd name="connsiteX1" fmla="*/ 123266 w 144830"/>
                  <a:gd name="connsiteY1" fmla="*/ 128094 h 144830"/>
                  <a:gd name="connsiteX2" fmla="*/ 121335 w 144830"/>
                  <a:gd name="connsiteY2" fmla="*/ 4828 h 144830"/>
                </a:gdLst>
                <a:ahLst/>
                <a:cxnLst>
                  <a:cxn ang="0">
                    <a:pos x="connsiteX0" y="connsiteY0"/>
                  </a:cxn>
                  <a:cxn ang="0">
                    <a:pos x="connsiteX1" y="connsiteY1"/>
                  </a:cxn>
                  <a:cxn ang="0">
                    <a:pos x="connsiteX2" y="connsiteY2"/>
                  </a:cxn>
                </a:cxnLst>
                <a:rect l="l" t="t" r="r" b="b"/>
                <a:pathLst>
                  <a:path w="144830" h="144830">
                    <a:moveTo>
                      <a:pt x="4828" y="124876"/>
                    </a:moveTo>
                    <a:cubicBezTo>
                      <a:pt x="4828" y="124876"/>
                      <a:pt x="84001" y="163175"/>
                      <a:pt x="123266" y="128094"/>
                    </a:cubicBezTo>
                    <a:cubicBezTo>
                      <a:pt x="123266" y="128094"/>
                      <a:pt x="163497" y="100094"/>
                      <a:pt x="121335" y="4828"/>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6" name="Freeform: Shape 97">
                <a:extLst>
                  <a:ext uri="{FF2B5EF4-FFF2-40B4-BE49-F238E27FC236}">
                    <a16:creationId xmlns:a16="http://schemas.microsoft.com/office/drawing/2014/main" id="{F3A34322-F587-4ACD-A3ED-F6EA88218AA1}"/>
                  </a:ext>
                </a:extLst>
              </p:cNvPr>
              <p:cNvSpPr/>
              <p:nvPr/>
            </p:nvSpPr>
            <p:spPr>
              <a:xfrm>
                <a:off x="10389022" y="3745494"/>
                <a:ext cx="109427" cy="109427"/>
              </a:xfrm>
              <a:custGeom>
                <a:avLst/>
                <a:gdLst>
                  <a:gd name="connsiteX0" fmla="*/ 105565 w 109427"/>
                  <a:gd name="connsiteY0" fmla="*/ 105887 h 109427"/>
                  <a:gd name="connsiteX1" fmla="*/ 4828 w 109427"/>
                  <a:gd name="connsiteY1" fmla="*/ 4828 h 109427"/>
                </a:gdLst>
                <a:ahLst/>
                <a:cxnLst>
                  <a:cxn ang="0">
                    <a:pos x="connsiteX0" y="connsiteY0"/>
                  </a:cxn>
                  <a:cxn ang="0">
                    <a:pos x="connsiteX1" y="connsiteY1"/>
                  </a:cxn>
                </a:cxnLst>
                <a:rect l="l" t="t" r="r" b="b"/>
                <a:pathLst>
                  <a:path w="109427" h="109427">
                    <a:moveTo>
                      <a:pt x="105565" y="105887"/>
                    </a:moveTo>
                    <a:cubicBezTo>
                      <a:pt x="83036" y="76277"/>
                      <a:pt x="49242" y="38621"/>
                      <a:pt x="4828" y="4828"/>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7" name="Freeform: Shape 98">
                <a:extLst>
                  <a:ext uri="{FF2B5EF4-FFF2-40B4-BE49-F238E27FC236}">
                    <a16:creationId xmlns:a16="http://schemas.microsoft.com/office/drawing/2014/main" id="{AC57F7F6-4446-411D-A4A7-4E504022978E}"/>
                  </a:ext>
                </a:extLst>
              </p:cNvPr>
              <p:cNvSpPr/>
              <p:nvPr/>
            </p:nvSpPr>
            <p:spPr>
              <a:xfrm>
                <a:off x="10338171" y="3841404"/>
                <a:ext cx="196325" cy="196325"/>
              </a:xfrm>
              <a:custGeom>
                <a:avLst/>
                <a:gdLst>
                  <a:gd name="connsiteX0" fmla="*/ 191497 w 196325"/>
                  <a:gd name="connsiteY0" fmla="*/ 4828 h 196325"/>
                  <a:gd name="connsiteX1" fmla="*/ 4828 w 196325"/>
                  <a:gd name="connsiteY1" fmla="*/ 194072 h 196325"/>
                </a:gdLst>
                <a:ahLst/>
                <a:cxnLst>
                  <a:cxn ang="0">
                    <a:pos x="connsiteX0" y="connsiteY0"/>
                  </a:cxn>
                  <a:cxn ang="0">
                    <a:pos x="connsiteX1" y="connsiteY1"/>
                  </a:cxn>
                </a:cxnLst>
                <a:rect l="l" t="t" r="r" b="b"/>
                <a:pathLst>
                  <a:path w="196325" h="196325">
                    <a:moveTo>
                      <a:pt x="191497" y="4828"/>
                    </a:moveTo>
                    <a:cubicBezTo>
                      <a:pt x="191497" y="4828"/>
                      <a:pt x="145796" y="106852"/>
                      <a:pt x="4828" y="194072"/>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8" name="Freeform: Shape 99">
                <a:extLst>
                  <a:ext uri="{FF2B5EF4-FFF2-40B4-BE49-F238E27FC236}">
                    <a16:creationId xmlns:a16="http://schemas.microsoft.com/office/drawing/2014/main" id="{9D0F0C3B-8EB2-4953-9288-53C742A0453A}"/>
                  </a:ext>
                </a:extLst>
              </p:cNvPr>
              <p:cNvSpPr/>
              <p:nvPr/>
            </p:nvSpPr>
            <p:spPr>
              <a:xfrm>
                <a:off x="10173938" y="3926371"/>
                <a:ext cx="144830" cy="144830"/>
              </a:xfrm>
              <a:custGeom>
                <a:avLst/>
                <a:gdLst>
                  <a:gd name="connsiteX0" fmla="*/ 140739 w 144830"/>
                  <a:gd name="connsiteY0" fmla="*/ 123266 h 144830"/>
                  <a:gd name="connsiteX1" fmla="*/ 27128 w 144830"/>
                  <a:gd name="connsiteY1" fmla="*/ 130347 h 144830"/>
                  <a:gd name="connsiteX2" fmla="*/ 23909 w 144830"/>
                  <a:gd name="connsiteY2" fmla="*/ 4828 h 144830"/>
                </a:gdLst>
                <a:ahLst/>
                <a:cxnLst>
                  <a:cxn ang="0">
                    <a:pos x="connsiteX0" y="connsiteY0"/>
                  </a:cxn>
                  <a:cxn ang="0">
                    <a:pos x="connsiteX1" y="connsiteY1"/>
                  </a:cxn>
                  <a:cxn ang="0">
                    <a:pos x="connsiteX2" y="connsiteY2"/>
                  </a:cxn>
                </a:cxnLst>
                <a:rect l="l" t="t" r="r" b="b"/>
                <a:pathLst>
                  <a:path w="144830" h="144830">
                    <a:moveTo>
                      <a:pt x="140739" y="123266"/>
                    </a:moveTo>
                    <a:cubicBezTo>
                      <a:pt x="140739" y="123266"/>
                      <a:pt x="66393" y="159957"/>
                      <a:pt x="27128" y="130347"/>
                    </a:cubicBezTo>
                    <a:cubicBezTo>
                      <a:pt x="27128" y="130347"/>
                      <a:pt x="-20827" y="104599"/>
                      <a:pt x="23909" y="4828"/>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19" name="Freeform: Shape 100">
                <a:extLst>
                  <a:ext uri="{FF2B5EF4-FFF2-40B4-BE49-F238E27FC236}">
                    <a16:creationId xmlns:a16="http://schemas.microsoft.com/office/drawing/2014/main" id="{904B210D-D856-429A-AFFC-AEB85DE3CBD1}"/>
                  </a:ext>
                </a:extLst>
              </p:cNvPr>
              <p:cNvSpPr/>
              <p:nvPr/>
            </p:nvSpPr>
            <p:spPr>
              <a:xfrm>
                <a:off x="10207180" y="3714919"/>
                <a:ext cx="189888" cy="193107"/>
              </a:xfrm>
              <a:custGeom>
                <a:avLst/>
                <a:gdLst>
                  <a:gd name="connsiteX0" fmla="*/ 4828 w 189888"/>
                  <a:gd name="connsiteY0" fmla="*/ 188601 h 193106"/>
                  <a:gd name="connsiteX1" fmla="*/ 186992 w 189888"/>
                  <a:gd name="connsiteY1" fmla="*/ 4828 h 193106"/>
                </a:gdLst>
                <a:ahLst/>
                <a:cxnLst>
                  <a:cxn ang="0">
                    <a:pos x="connsiteX0" y="connsiteY0"/>
                  </a:cxn>
                  <a:cxn ang="0">
                    <a:pos x="connsiteX1" y="connsiteY1"/>
                  </a:cxn>
                </a:cxnLst>
                <a:rect l="l" t="t" r="r" b="b"/>
                <a:pathLst>
                  <a:path w="189888" h="193106">
                    <a:moveTo>
                      <a:pt x="4828" y="188601"/>
                    </a:moveTo>
                    <a:cubicBezTo>
                      <a:pt x="4828" y="188601"/>
                      <a:pt x="61472" y="79174"/>
                      <a:pt x="186992" y="4828"/>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sp>
            <p:nvSpPr>
              <p:cNvPr id="220" name="Freeform: Shape 101">
                <a:extLst>
                  <a:ext uri="{FF2B5EF4-FFF2-40B4-BE49-F238E27FC236}">
                    <a16:creationId xmlns:a16="http://schemas.microsoft.com/office/drawing/2014/main" id="{D8C0FB2B-28E1-4DF2-8B03-AF80098B1262}"/>
                  </a:ext>
                </a:extLst>
              </p:cNvPr>
              <p:cNvSpPr/>
              <p:nvPr/>
            </p:nvSpPr>
            <p:spPr>
              <a:xfrm>
                <a:off x="10417988" y="3679499"/>
                <a:ext cx="148048" cy="141612"/>
              </a:xfrm>
              <a:custGeom>
                <a:avLst/>
                <a:gdLst>
                  <a:gd name="connsiteX0" fmla="*/ 4828 w 148048"/>
                  <a:gd name="connsiteY0" fmla="*/ 25121 h 141611"/>
                  <a:gd name="connsiteX1" fmla="*/ 124554 w 148048"/>
                  <a:gd name="connsiteY1" fmla="*/ 17718 h 141611"/>
                  <a:gd name="connsiteX2" fmla="*/ 126807 w 148048"/>
                  <a:gd name="connsiteY2" fmla="*/ 139698 h 141611"/>
                </a:gdLst>
                <a:ahLst/>
                <a:cxnLst>
                  <a:cxn ang="0">
                    <a:pos x="connsiteX0" y="connsiteY0"/>
                  </a:cxn>
                  <a:cxn ang="0">
                    <a:pos x="connsiteX1" y="connsiteY1"/>
                  </a:cxn>
                  <a:cxn ang="0">
                    <a:pos x="connsiteX2" y="connsiteY2"/>
                  </a:cxn>
                </a:cxnLst>
                <a:rect l="l" t="t" r="r" b="b"/>
                <a:pathLst>
                  <a:path w="148048" h="141611">
                    <a:moveTo>
                      <a:pt x="4828" y="25121"/>
                    </a:moveTo>
                    <a:cubicBezTo>
                      <a:pt x="4828" y="25121"/>
                      <a:pt x="78530" y="-15110"/>
                      <a:pt x="124554" y="17718"/>
                    </a:cubicBezTo>
                    <a:cubicBezTo>
                      <a:pt x="124554" y="17718"/>
                      <a:pt x="169290" y="47328"/>
                      <a:pt x="126807" y="139698"/>
                    </a:cubicBezTo>
                  </a:path>
                </a:pathLst>
              </a:custGeom>
              <a:noFill/>
              <a:ln w="19050" cap="flat">
                <a:solidFill>
                  <a:schemeClr val="tx2"/>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97" name="Group 196">
              <a:extLst>
                <a:ext uri="{FF2B5EF4-FFF2-40B4-BE49-F238E27FC236}">
                  <a16:creationId xmlns:a16="http://schemas.microsoft.com/office/drawing/2014/main" id="{EFD06FA7-4321-4009-8DDC-2BD57C9FC0C1}"/>
                </a:ext>
              </a:extLst>
            </p:cNvPr>
            <p:cNvGrpSpPr/>
            <p:nvPr/>
          </p:nvGrpSpPr>
          <p:grpSpPr>
            <a:xfrm>
              <a:off x="11285699" y="1911662"/>
              <a:ext cx="313378" cy="313378"/>
              <a:chOff x="8260559" y="-526738"/>
              <a:chExt cx="164141" cy="164141"/>
            </a:xfrm>
          </p:grpSpPr>
          <p:sp>
            <p:nvSpPr>
              <p:cNvPr id="198" name="Freeform: Shape 109">
                <a:extLst>
                  <a:ext uri="{FF2B5EF4-FFF2-40B4-BE49-F238E27FC236}">
                    <a16:creationId xmlns:a16="http://schemas.microsoft.com/office/drawing/2014/main" id="{37EFE31B-D25F-44D7-91E4-3FE02FB36316}"/>
                  </a:ext>
                </a:extLst>
              </p:cNvPr>
              <p:cNvSpPr/>
              <p:nvPr/>
            </p:nvSpPr>
            <p:spPr>
              <a:xfrm>
                <a:off x="8260559" y="-526738"/>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9" name="Freeform: Shape 110">
                <a:extLst>
                  <a:ext uri="{FF2B5EF4-FFF2-40B4-BE49-F238E27FC236}">
                    <a16:creationId xmlns:a16="http://schemas.microsoft.com/office/drawing/2014/main" id="{4327EA4C-2B22-4A25-88B4-1E7DAEF39AC6}"/>
                  </a:ext>
                </a:extLst>
              </p:cNvPr>
              <p:cNvSpPr/>
              <p:nvPr/>
            </p:nvSpPr>
            <p:spPr>
              <a:xfrm>
                <a:off x="8307226" y="-480071"/>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9050" cap="flat">
                <a:solidFill>
                  <a:srgbClr val="A166FF"/>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cxnSp>
        <p:nvCxnSpPr>
          <p:cNvPr id="221" name="Straight Connector 220">
            <a:extLst>
              <a:ext uri="{FF2B5EF4-FFF2-40B4-BE49-F238E27FC236}">
                <a16:creationId xmlns:a16="http://schemas.microsoft.com/office/drawing/2014/main" id="{5A8609A2-7607-4667-BCA6-CD0759B8EC19}"/>
              </a:ext>
            </a:extLst>
          </p:cNvPr>
          <p:cNvCxnSpPr>
            <a:cxnSpLocks/>
          </p:cNvCxnSpPr>
          <p:nvPr/>
        </p:nvCxnSpPr>
        <p:spPr>
          <a:xfrm>
            <a:off x="6836735" y="2764177"/>
            <a:ext cx="0" cy="4986050"/>
          </a:xfrm>
          <a:prstGeom prst="line">
            <a:avLst/>
          </a:prstGeom>
          <a:ln w="19050">
            <a:solidFill>
              <a:schemeClr val="tx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270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prstClr val="white"/>
                </a:solidFill>
              </a:rPr>
              <a:t>Delivery and Operations </a:t>
            </a:r>
            <a:r>
              <a:rPr lang="en-US" sz="4000" dirty="0" smtClean="0">
                <a:solidFill>
                  <a:prstClr val="white"/>
                </a:solidFill>
              </a:rPr>
              <a:t>Portal</a:t>
            </a:r>
            <a:endParaRPr lang="en-US" dirty="0"/>
          </a:p>
        </p:txBody>
      </p:sp>
      <p:pic>
        <p:nvPicPr>
          <p:cNvPr id="11" name="Picture 10">
            <a:extLst>
              <a:ext uri="{FF2B5EF4-FFF2-40B4-BE49-F238E27FC236}">
                <a16:creationId xmlns:a16="http://schemas.microsoft.com/office/drawing/2014/main" id="{203F6794-D347-8740-9A4A-8ABAE717CFE6}"/>
              </a:ext>
            </a:extLst>
          </p:cNvPr>
          <p:cNvPicPr>
            <a:picLocks noChangeAspect="1"/>
          </p:cNvPicPr>
          <p:nvPr/>
        </p:nvPicPr>
        <p:blipFill>
          <a:blip r:embed="rId3"/>
          <a:stretch>
            <a:fillRect/>
          </a:stretch>
        </p:blipFill>
        <p:spPr>
          <a:xfrm>
            <a:off x="97217" y="1403426"/>
            <a:ext cx="10637520" cy="5735070"/>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12" name="Group 11">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13"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14" name="Group 13">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15"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4"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3" name="Rectangle 2"/>
          <p:cNvSpPr/>
          <p:nvPr/>
        </p:nvSpPr>
        <p:spPr>
          <a:xfrm>
            <a:off x="10953134" y="3445177"/>
            <a:ext cx="3677266" cy="3416320"/>
          </a:xfrm>
          <a:prstGeom prst="rect">
            <a:avLst/>
          </a:prstGeom>
        </p:spPr>
        <p:txBody>
          <a:bodyPr wrap="square">
            <a:spAutoFit/>
          </a:bodyPr>
          <a:lstStyle/>
          <a:p>
            <a:pPr algn="ctr"/>
            <a:r>
              <a:rPr lang="en-US" sz="1800" dirty="0" smtClean="0">
                <a:solidFill>
                  <a:srgbClr val="595A5D"/>
                </a:solidFill>
              </a:rPr>
              <a:t>The </a:t>
            </a:r>
            <a:r>
              <a:rPr lang="en-US" sz="1800" dirty="0">
                <a:solidFill>
                  <a:srgbClr val="595A5D"/>
                </a:solidFill>
              </a:rPr>
              <a:t>Knowledge Base is implemented as an online tool hosted in the customer’s </a:t>
            </a:r>
            <a:r>
              <a:rPr lang="en-US" sz="1800" dirty="0" smtClean="0">
                <a:solidFill>
                  <a:srgbClr val="595A5D"/>
                </a:solidFill>
              </a:rPr>
              <a:t>environment. Delivery Kits are imported and artifacts are baselined throughout Mobilize.</a:t>
            </a:r>
          </a:p>
          <a:p>
            <a:pPr algn="ctr"/>
            <a:endParaRPr lang="en-US" sz="1800" dirty="0">
              <a:solidFill>
                <a:srgbClr val="595A5D"/>
              </a:solidFill>
            </a:endParaRPr>
          </a:p>
          <a:p>
            <a:pPr algn="ctr"/>
            <a:r>
              <a:rPr lang="en-US" sz="1800" dirty="0" smtClean="0">
                <a:solidFill>
                  <a:srgbClr val="595A5D"/>
                </a:solidFill>
              </a:rPr>
              <a:t>At </a:t>
            </a:r>
            <a:r>
              <a:rPr lang="en-US" sz="1800" dirty="0">
                <a:solidFill>
                  <a:srgbClr val="595A5D"/>
                </a:solidFill>
              </a:rPr>
              <a:t>project close, the customer retains a Knowledge Base containing completed activities, decisions, and </a:t>
            </a:r>
            <a:r>
              <a:rPr lang="en-US" sz="1800" dirty="0" err="1">
                <a:solidFill>
                  <a:srgbClr val="595A5D"/>
                </a:solidFill>
              </a:rPr>
              <a:t>runbooks</a:t>
            </a:r>
            <a:r>
              <a:rPr lang="en-US" sz="1800" dirty="0">
                <a:solidFill>
                  <a:srgbClr val="595A5D"/>
                </a:solidFill>
              </a:rPr>
              <a:t> that support ongoing operations.</a:t>
            </a:r>
          </a:p>
        </p:txBody>
      </p:sp>
    </p:spTree>
    <p:extLst>
      <p:ext uri="{BB962C8B-B14F-4D97-AF65-F5344CB8AC3E}">
        <p14:creationId xmlns:p14="http://schemas.microsoft.com/office/powerpoint/2010/main" val="1296756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defTabSz="451121"/>
            <a:r>
              <a:rPr lang="en-US" sz="4000" b="1" dirty="0" smtClean="0">
                <a:solidFill>
                  <a:schemeClr val="tx1"/>
                </a:solidFill>
              </a:rPr>
              <a:t>Technical Design Diagrams &amp; Documentation</a:t>
            </a:r>
            <a:endParaRPr lang="en-US" sz="4000" b="1" dirty="0">
              <a:solidFill>
                <a:schemeClr val="tx1"/>
              </a:solidFill>
              <a:cs typeface="Calibri"/>
            </a:endParaRPr>
          </a:p>
        </p:txBody>
      </p:sp>
      <p:pic>
        <p:nvPicPr>
          <p:cNvPr id="4" name="Picture 3">
            <a:extLst>
              <a:ext uri="{FF2B5EF4-FFF2-40B4-BE49-F238E27FC236}">
                <a16:creationId xmlns:a16="http://schemas.microsoft.com/office/drawing/2014/main" id="{C33B42FC-F77A-6541-8A8F-4F34519747AF}"/>
              </a:ext>
            </a:extLst>
          </p:cNvPr>
          <p:cNvPicPr>
            <a:picLocks noChangeAspect="1"/>
          </p:cNvPicPr>
          <p:nvPr/>
        </p:nvPicPr>
        <p:blipFill rotWithShape="1">
          <a:blip r:embed="rId3"/>
          <a:srcRect r="28192"/>
          <a:stretch/>
        </p:blipFill>
        <p:spPr>
          <a:xfrm>
            <a:off x="97018" y="1330215"/>
            <a:ext cx="10559260" cy="5925294"/>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3" name="Rectangle 2"/>
          <p:cNvSpPr/>
          <p:nvPr/>
        </p:nvSpPr>
        <p:spPr>
          <a:xfrm>
            <a:off x="10993327" y="3665011"/>
            <a:ext cx="3654708" cy="3693319"/>
          </a:xfrm>
          <a:prstGeom prst="rect">
            <a:avLst/>
          </a:prstGeom>
        </p:spPr>
        <p:txBody>
          <a:bodyPr wrap="square">
            <a:spAutoFit/>
          </a:bodyPr>
          <a:lstStyle/>
          <a:p>
            <a:pPr algn="ctr"/>
            <a:r>
              <a:rPr lang="en-US" sz="1800" dirty="0">
                <a:solidFill>
                  <a:srgbClr val="595A5D"/>
                </a:solidFill>
                <a:latin typeface="Amazon Ember Regular" charset="0"/>
              </a:rPr>
              <a:t>Governance is built in to all documents </a:t>
            </a:r>
            <a:r>
              <a:rPr lang="en-US" sz="1800" dirty="0" smtClean="0">
                <a:solidFill>
                  <a:srgbClr val="595A5D"/>
                </a:solidFill>
                <a:latin typeface="Amazon Ember Regular" charset="0"/>
              </a:rPr>
              <a:t>and managed through weekly </a:t>
            </a:r>
            <a:r>
              <a:rPr lang="en-US" sz="1800" dirty="0">
                <a:solidFill>
                  <a:srgbClr val="595A5D"/>
                </a:solidFill>
                <a:latin typeface="Amazon Ember Regular" charset="0"/>
              </a:rPr>
              <a:t>Sprint activities. </a:t>
            </a:r>
            <a:endParaRPr lang="en-US" sz="1800" dirty="0" smtClean="0">
              <a:solidFill>
                <a:srgbClr val="595A5D"/>
              </a:solidFill>
              <a:latin typeface="Amazon Ember Regular" charset="0"/>
            </a:endParaRPr>
          </a:p>
          <a:p>
            <a:pPr algn="ctr"/>
            <a:endParaRPr lang="en-US" sz="1800" dirty="0">
              <a:solidFill>
                <a:srgbClr val="595A5D"/>
              </a:solidFill>
              <a:latin typeface="Amazon Ember Regular" charset="0"/>
            </a:endParaRPr>
          </a:p>
          <a:p>
            <a:pPr algn="ctr"/>
            <a:r>
              <a:rPr lang="en-US" sz="1800" dirty="0" smtClean="0">
                <a:solidFill>
                  <a:srgbClr val="595A5D"/>
                </a:solidFill>
                <a:latin typeface="Amazon Ember Regular" charset="0"/>
              </a:rPr>
              <a:t>For </a:t>
            </a:r>
            <a:r>
              <a:rPr lang="en-US" sz="1800" dirty="0">
                <a:solidFill>
                  <a:srgbClr val="595A5D"/>
                </a:solidFill>
                <a:latin typeface="Amazon Ember Regular" charset="0"/>
              </a:rPr>
              <a:t>example, once a document is “In Review” it’s shared at the weekly Sprint Demo. Then if the buyer accepts the artifact it’s moved into “Baseline”. </a:t>
            </a:r>
            <a:endParaRPr lang="en-US" sz="1800" dirty="0" smtClean="0">
              <a:solidFill>
                <a:srgbClr val="595A5D"/>
              </a:solidFill>
              <a:latin typeface="Amazon Ember Regular" charset="0"/>
            </a:endParaRPr>
          </a:p>
          <a:p>
            <a:pPr algn="ctr"/>
            <a:endParaRPr lang="en-US" sz="1800" dirty="0">
              <a:solidFill>
                <a:srgbClr val="595A5D"/>
              </a:solidFill>
              <a:latin typeface="Amazon Ember Regular" charset="0"/>
            </a:endParaRPr>
          </a:p>
          <a:p>
            <a:pPr algn="ctr"/>
            <a:r>
              <a:rPr lang="en-US" sz="1800" dirty="0" smtClean="0">
                <a:solidFill>
                  <a:srgbClr val="595A5D"/>
                </a:solidFill>
                <a:latin typeface="Amazon Ember Regular" charset="0"/>
              </a:rPr>
              <a:t>Design diagram templates are embedded within delivery kits using the Draw.io plug-in. </a:t>
            </a:r>
            <a:endParaRPr lang="en-US" sz="1800" dirty="0">
              <a:solidFill>
                <a:srgbClr val="595A5D"/>
              </a:solidFill>
              <a:latin typeface="Amazon Ember Regular" charset="0"/>
            </a:endParaRPr>
          </a:p>
        </p:txBody>
      </p:sp>
    </p:spTree>
    <p:extLst>
      <p:ext uri="{BB962C8B-B14F-4D97-AF65-F5344CB8AC3E}">
        <p14:creationId xmlns:p14="http://schemas.microsoft.com/office/powerpoint/2010/main" val="2975935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A04CA-89A3-FF49-A0A6-7E576A7D859C}"/>
              </a:ext>
            </a:extLst>
          </p:cNvPr>
          <p:cNvPicPr>
            <a:picLocks noChangeAspect="1"/>
          </p:cNvPicPr>
          <p:nvPr/>
        </p:nvPicPr>
        <p:blipFill>
          <a:blip r:embed="rId3"/>
          <a:stretch>
            <a:fillRect/>
          </a:stretch>
        </p:blipFill>
        <p:spPr>
          <a:xfrm>
            <a:off x="104963" y="1409074"/>
            <a:ext cx="9705298" cy="5824572"/>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4" name="Title 3"/>
          <p:cNvSpPr>
            <a:spLocks noGrp="1"/>
          </p:cNvSpPr>
          <p:nvPr>
            <p:ph type="title"/>
          </p:nvPr>
        </p:nvSpPr>
        <p:spPr/>
        <p:txBody>
          <a:bodyPr/>
          <a:lstStyle/>
          <a:p>
            <a:r>
              <a:rPr lang="en-US" dirty="0" smtClean="0"/>
              <a:t>Operations </a:t>
            </a:r>
            <a:r>
              <a:rPr lang="en-US" dirty="0" err="1" smtClean="0"/>
              <a:t>Runbooks</a:t>
            </a:r>
            <a:r>
              <a:rPr lang="en-US" dirty="0" smtClean="0"/>
              <a:t> with Lifecycle Governance</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10098640" y="5309590"/>
            <a:ext cx="4531760" cy="1754326"/>
          </a:xfrm>
          <a:prstGeom prst="rect">
            <a:avLst/>
          </a:prstGeom>
        </p:spPr>
        <p:txBody>
          <a:bodyPr wrap="square">
            <a:spAutoFit/>
          </a:bodyPr>
          <a:lstStyle/>
          <a:p>
            <a:pPr algn="ctr"/>
            <a:r>
              <a:rPr lang="en-US" sz="1800" dirty="0" smtClean="0">
                <a:solidFill>
                  <a:srgbClr val="595A5D"/>
                </a:solidFill>
                <a:latin typeface="Amazon Ember Regular" charset="0"/>
              </a:rPr>
              <a:t>All </a:t>
            </a:r>
            <a:r>
              <a:rPr lang="en-US" sz="1800" dirty="0">
                <a:solidFill>
                  <a:srgbClr val="595A5D"/>
                </a:solidFill>
                <a:latin typeface="Amazon Ember Regular" charset="0"/>
              </a:rPr>
              <a:t>technical and business artifacts developed and can be </a:t>
            </a:r>
            <a:r>
              <a:rPr lang="en-US" sz="1800" dirty="0" smtClean="0">
                <a:solidFill>
                  <a:srgbClr val="595A5D"/>
                </a:solidFill>
                <a:latin typeface="Amazon Ember Regular" charset="0"/>
              </a:rPr>
              <a:t>used to run operations, execute strategic initiatives, and serve </a:t>
            </a:r>
            <a:r>
              <a:rPr lang="en-US" sz="1800" dirty="0">
                <a:solidFill>
                  <a:srgbClr val="595A5D"/>
                </a:solidFill>
                <a:latin typeface="Amazon Ember Regular" charset="0"/>
              </a:rPr>
              <a:t>as reference and training guidance for existing and new team </a:t>
            </a:r>
            <a:r>
              <a:rPr lang="en-US" sz="1800" dirty="0" smtClean="0">
                <a:solidFill>
                  <a:srgbClr val="595A5D"/>
                </a:solidFill>
                <a:latin typeface="Amazon Ember Regular" charset="0"/>
              </a:rPr>
              <a:t>members. </a:t>
            </a:r>
            <a:endParaRPr lang="en-US" sz="1800" dirty="0">
              <a:solidFill>
                <a:srgbClr val="595A5D"/>
              </a:solidFill>
            </a:endParaRPr>
          </a:p>
        </p:txBody>
      </p:sp>
    </p:spTree>
    <p:extLst>
      <p:ext uri="{BB962C8B-B14F-4D97-AF65-F5344CB8AC3E}">
        <p14:creationId xmlns:p14="http://schemas.microsoft.com/office/powerpoint/2010/main" val="4912288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5D13E-35DA-9142-9A7E-6F61B56CE29A}"/>
              </a:ext>
            </a:extLst>
          </p:cNvPr>
          <p:cNvPicPr>
            <a:picLocks noChangeAspect="1"/>
          </p:cNvPicPr>
          <p:nvPr/>
        </p:nvPicPr>
        <p:blipFill>
          <a:blip r:embed="rId3"/>
          <a:stretch>
            <a:fillRect/>
          </a:stretch>
        </p:blipFill>
        <p:spPr>
          <a:xfrm>
            <a:off x="144295" y="1353756"/>
            <a:ext cx="10059772" cy="5875620"/>
          </a:xfrm>
          <a:prstGeom prst="rect">
            <a:avLst/>
          </a:prstGeom>
          <a:ln>
            <a:solidFill>
              <a:schemeClr val="bg1">
                <a:lumMod val="75000"/>
              </a:schemeClr>
            </a:solidFill>
          </a:ln>
          <a:effectLst>
            <a:outerShdw blurRad="50800" dist="254000" dir="2700000" algn="tl" rotWithShape="0">
              <a:prstClr val="black">
                <a:alpha val="40000"/>
              </a:prstClr>
            </a:outerShdw>
          </a:effectLst>
        </p:spPr>
      </p:pic>
      <p:sp>
        <p:nvSpPr>
          <p:cNvPr id="4" name="Title 3"/>
          <p:cNvSpPr>
            <a:spLocks noGrp="1"/>
          </p:cNvSpPr>
          <p:nvPr>
            <p:ph type="title"/>
          </p:nvPr>
        </p:nvSpPr>
        <p:spPr/>
        <p:txBody>
          <a:bodyPr/>
          <a:lstStyle/>
          <a:p>
            <a:r>
              <a:rPr lang="en-US" dirty="0" smtClean="0"/>
              <a:t>Readiness &amp; Planning Backlogs</a:t>
            </a:r>
            <a:endParaRPr lang="en-US" dirty="0"/>
          </a:p>
        </p:txBody>
      </p:sp>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10527632" y="4644053"/>
            <a:ext cx="4102768" cy="2585323"/>
          </a:xfrm>
          <a:prstGeom prst="rect">
            <a:avLst/>
          </a:prstGeom>
        </p:spPr>
        <p:txBody>
          <a:bodyPr wrap="square">
            <a:spAutoFit/>
          </a:bodyPr>
          <a:lstStyle/>
          <a:p>
            <a:pPr algn="ctr"/>
            <a:r>
              <a:rPr lang="en-US" sz="1800" dirty="0">
                <a:solidFill>
                  <a:srgbClr val="595A5D"/>
                </a:solidFill>
                <a:latin typeface="Amazon Ember Regular" charset="0"/>
              </a:rPr>
              <a:t>No project plans are used. Instead, </a:t>
            </a:r>
            <a:r>
              <a:rPr lang="en-US" sz="1800" dirty="0" smtClean="0">
                <a:solidFill>
                  <a:srgbClr val="595A5D"/>
                </a:solidFill>
                <a:latin typeface="Amazon Ember Regular" charset="0"/>
              </a:rPr>
              <a:t>a </a:t>
            </a:r>
            <a:r>
              <a:rPr lang="en-US" sz="1800" dirty="0">
                <a:solidFill>
                  <a:srgbClr val="595A5D"/>
                </a:solidFill>
                <a:latin typeface="Amazon Ember Regular" charset="0"/>
              </a:rPr>
              <a:t>template backlog </a:t>
            </a:r>
            <a:r>
              <a:rPr lang="en-US" sz="1800" dirty="0" smtClean="0">
                <a:solidFill>
                  <a:srgbClr val="595A5D"/>
                </a:solidFill>
                <a:latin typeface="Amazon Ember Regular" charset="0"/>
              </a:rPr>
              <a:t>is tailored to customer requirements. </a:t>
            </a:r>
            <a:r>
              <a:rPr lang="en-US" sz="1800" dirty="0">
                <a:solidFill>
                  <a:srgbClr val="595A5D"/>
                </a:solidFill>
                <a:latin typeface="Amazon Ember Regular" charset="0"/>
              </a:rPr>
              <a:t>These backlogs are managed in an online tool to provide tracking against the Sprint Goals and offer full visibility to project teams and Executive Sponsorship even when geographically dispersed. </a:t>
            </a:r>
          </a:p>
        </p:txBody>
      </p:sp>
    </p:spTree>
    <p:extLst>
      <p:ext uri="{BB962C8B-B14F-4D97-AF65-F5344CB8AC3E}">
        <p14:creationId xmlns:p14="http://schemas.microsoft.com/office/powerpoint/2010/main" val="29609146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IT Governance Decision Catalog</a:t>
            </a:r>
            <a:endParaRPr lang="en-US" dirty="0"/>
          </a:p>
        </p:txBody>
      </p:sp>
      <p:pic>
        <p:nvPicPr>
          <p:cNvPr id="4" name="Picture 3">
            <a:extLst>
              <a:ext uri="{FF2B5EF4-FFF2-40B4-BE49-F238E27FC236}">
                <a16:creationId xmlns:a16="http://schemas.microsoft.com/office/drawing/2014/main" id="{7D16F3D0-6275-8E43-B773-990AC04866D0}"/>
              </a:ext>
            </a:extLst>
          </p:cNvPr>
          <p:cNvPicPr>
            <a:picLocks noChangeAspect="1"/>
          </p:cNvPicPr>
          <p:nvPr/>
        </p:nvPicPr>
        <p:blipFill rotWithShape="1">
          <a:blip r:embed="rId3"/>
          <a:srcRect b="5760"/>
          <a:stretch/>
        </p:blipFill>
        <p:spPr>
          <a:xfrm>
            <a:off x="119782" y="1424061"/>
            <a:ext cx="10421618" cy="5778388"/>
          </a:xfrm>
          <a:prstGeom prst="rect">
            <a:avLst/>
          </a:prstGeom>
          <a:ln>
            <a:solidFill>
              <a:schemeClr val="bg1">
                <a:lumMod val="75000"/>
              </a:schemeClr>
            </a:solidFill>
          </a:ln>
          <a:effectLst>
            <a:outerShdw blurRad="50800" dist="254000" dir="2700000" algn="tl" rotWithShape="0">
              <a:prstClr val="black">
                <a:alpha val="40000"/>
              </a:prstClr>
            </a:outerShdw>
          </a:effectLst>
        </p:spPr>
      </p:pic>
      <p:grpSp>
        <p:nvGrpSpPr>
          <p:cNvPr id="5" name="Group 4">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10744200" y="1715895"/>
            <a:ext cx="3886200" cy="5632311"/>
          </a:xfrm>
          <a:prstGeom prst="rect">
            <a:avLst/>
          </a:prstGeom>
        </p:spPr>
        <p:txBody>
          <a:bodyPr wrap="square">
            <a:spAutoFit/>
          </a:bodyPr>
          <a:lstStyle/>
          <a:p>
            <a:pPr algn="ctr"/>
            <a:r>
              <a:rPr lang="en-US" sz="1800" dirty="0" smtClean="0">
                <a:solidFill>
                  <a:srgbClr val="595A5D"/>
                </a:solidFill>
                <a:latin typeface="Amazon Ember Regular" charset="0"/>
              </a:rPr>
              <a:t>Hosted </a:t>
            </a:r>
            <a:r>
              <a:rPr lang="en-US" sz="1800" dirty="0">
                <a:solidFill>
                  <a:srgbClr val="595A5D"/>
                </a:solidFill>
                <a:latin typeface="Amazon Ember Regular" charset="0"/>
              </a:rPr>
              <a:t>in the customer’s environment to serve as a centralized place to track the customer’s decisions throughout their cloud journey. </a:t>
            </a:r>
            <a:endParaRPr lang="en-US" sz="1800" dirty="0" smtClean="0">
              <a:solidFill>
                <a:srgbClr val="595A5D"/>
              </a:solidFill>
              <a:latin typeface="Amazon Ember Regular" charset="0"/>
            </a:endParaRPr>
          </a:p>
          <a:p>
            <a:pPr algn="ctr"/>
            <a:endParaRPr lang="en-US" sz="1800" dirty="0">
              <a:solidFill>
                <a:srgbClr val="595A5D"/>
              </a:solidFill>
              <a:latin typeface="Amazon Ember Regular" charset="0"/>
            </a:endParaRPr>
          </a:p>
          <a:p>
            <a:pPr algn="ctr"/>
            <a:r>
              <a:rPr lang="en-US" sz="1800" dirty="0" smtClean="0">
                <a:solidFill>
                  <a:srgbClr val="595A5D"/>
                </a:solidFill>
                <a:latin typeface="Amazon Ember Regular" charset="0"/>
              </a:rPr>
              <a:t>This </a:t>
            </a:r>
            <a:r>
              <a:rPr lang="en-US" sz="1800" dirty="0">
                <a:solidFill>
                  <a:srgbClr val="595A5D"/>
                </a:solidFill>
                <a:latin typeface="Amazon Ember Regular" charset="0"/>
              </a:rPr>
              <a:t>mechanism helps facilitate the decision workflow and serves as a historical record. All stakeholders involved in the project have access to this catalog to be able to view final decisions and propose recommendations and/or request decisions. </a:t>
            </a:r>
            <a:endParaRPr lang="en-US" sz="1800" dirty="0" smtClean="0">
              <a:solidFill>
                <a:srgbClr val="595A5D"/>
              </a:solidFill>
              <a:latin typeface="Amazon Ember Regular" charset="0"/>
            </a:endParaRPr>
          </a:p>
          <a:p>
            <a:pPr algn="ctr"/>
            <a:endParaRPr lang="en-US" sz="1800" dirty="0">
              <a:solidFill>
                <a:srgbClr val="595A5D"/>
              </a:solidFill>
              <a:latin typeface="Amazon Ember Regular" charset="0"/>
            </a:endParaRPr>
          </a:p>
          <a:p>
            <a:pPr algn="ctr"/>
            <a:r>
              <a:rPr lang="en-US" sz="1800" dirty="0" smtClean="0">
                <a:solidFill>
                  <a:srgbClr val="595A5D"/>
                </a:solidFill>
                <a:latin typeface="Amazon Ember Regular" charset="0"/>
              </a:rPr>
              <a:t>The </a:t>
            </a:r>
            <a:r>
              <a:rPr lang="en-US" sz="1800" dirty="0">
                <a:solidFill>
                  <a:srgbClr val="595A5D"/>
                </a:solidFill>
                <a:latin typeface="Amazon Ember Regular" charset="0"/>
              </a:rPr>
              <a:t>recommended workflow helps customers manage two-way door decisions and overcome blockers by requiring data and documentation to support decisions.</a:t>
            </a:r>
          </a:p>
        </p:txBody>
      </p:sp>
    </p:spTree>
    <p:extLst>
      <p:ext uri="{BB962C8B-B14F-4D97-AF65-F5344CB8AC3E}">
        <p14:creationId xmlns:p14="http://schemas.microsoft.com/office/powerpoint/2010/main" val="33490215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Video Library</a:t>
            </a:r>
            <a:endParaRPr lang="en-US" dirty="0"/>
          </a:p>
        </p:txBody>
      </p:sp>
      <p:pic>
        <p:nvPicPr>
          <p:cNvPr id="4" name="Picture 3"/>
          <p:cNvPicPr>
            <a:picLocks noChangeAspect="1"/>
          </p:cNvPicPr>
          <p:nvPr/>
        </p:nvPicPr>
        <p:blipFill rotWithShape="1">
          <a:blip r:embed="rId3"/>
          <a:srcRect t="15229" r="25531"/>
          <a:stretch/>
        </p:blipFill>
        <p:spPr>
          <a:xfrm>
            <a:off x="181660" y="2415941"/>
            <a:ext cx="8075362" cy="4192338"/>
          </a:xfrm>
          <a:prstGeom prst="rect">
            <a:avLst/>
          </a:prstGeom>
          <a:ln>
            <a:solidFill>
              <a:schemeClr val="bg1">
                <a:lumMod val="75000"/>
              </a:schemeClr>
            </a:solidFill>
          </a:ln>
          <a:effectLst>
            <a:outerShdw blurRad="50800" dist="254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6187134" y="1354999"/>
            <a:ext cx="5802136" cy="3053408"/>
          </a:xfrm>
          <a:prstGeom prst="rect">
            <a:avLst/>
          </a:prstGeom>
          <a:ln>
            <a:solidFill>
              <a:schemeClr val="bg1">
                <a:lumMod val="75000"/>
              </a:schemeClr>
            </a:solidFill>
          </a:ln>
          <a:effectLst>
            <a:outerShdw blurRad="50800" dist="254000" dir="2700000" algn="tl" rotWithShape="0">
              <a:prstClr val="black">
                <a:alpha val="40000"/>
              </a:prstClr>
            </a:outerShdw>
          </a:effectLst>
        </p:spPr>
      </p:pic>
      <p:grpSp>
        <p:nvGrpSpPr>
          <p:cNvPr id="6" name="Group 5">
            <a:extLst>
              <a:ext uri="{FF2B5EF4-FFF2-40B4-BE49-F238E27FC236}">
                <a16:creationId xmlns:a16="http://schemas.microsoft.com/office/drawing/2014/main" id="{E5E223AC-8511-4D8F-840D-8A9547F59D2F}"/>
              </a:ext>
            </a:extLst>
          </p:cNvPr>
          <p:cNvGrpSpPr/>
          <p:nvPr/>
        </p:nvGrpSpPr>
        <p:grpSpPr>
          <a:xfrm>
            <a:off x="13051959" y="183898"/>
            <a:ext cx="1341955" cy="905911"/>
            <a:chOff x="12930039" y="452986"/>
            <a:chExt cx="1341955" cy="905911"/>
          </a:xfrm>
        </p:grpSpPr>
        <p:sp>
          <p:nvSpPr>
            <p:cNvPr id="7" name="Application Design">
              <a:extLst>
                <a:ext uri="{FF2B5EF4-FFF2-40B4-BE49-F238E27FC236}">
                  <a16:creationId xmlns:a16="http://schemas.microsoft.com/office/drawing/2014/main" id="{4BECBDD6-0457-47FC-A6C4-074BAC490473}"/>
                </a:ext>
              </a:extLst>
            </p:cNvPr>
            <p:cNvSpPr txBox="1"/>
            <p:nvPr/>
          </p:nvSpPr>
          <p:spPr>
            <a:xfrm>
              <a:off x="12930039" y="1112676"/>
              <a:ext cx="1341955" cy="2462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ctr">
                <a:defRPr sz="1300">
                  <a:solidFill>
                    <a:srgbClr val="FFFFFF"/>
                  </a:solidFill>
                </a:defRPr>
              </a:lvl1pPr>
            </a:lstStyle>
            <a:p>
              <a:pPr marL="0" marR="0" lvl="0" indent="0" algn="ctr" defTabSz="73152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mazon Ember"/>
                  <a:ea typeface="+mn-ea"/>
                  <a:cs typeface="Arial"/>
                  <a:sym typeface="Arial"/>
                </a:rPr>
                <a:t>Mobilize Demo</a:t>
              </a:r>
              <a:endParaRPr kumimoji="0" lang="en-US" sz="1600" b="0" i="0" u="none" strike="noStrike" kern="0" cap="none" spc="0" normalizeH="0" baseline="0" noProof="0" dirty="0">
                <a:ln>
                  <a:noFill/>
                </a:ln>
                <a:solidFill>
                  <a:srgbClr val="FFFFFF"/>
                </a:solidFill>
                <a:effectLst/>
                <a:uLnTx/>
                <a:uFillTx/>
                <a:latin typeface="Amazon Ember"/>
                <a:ea typeface="+mn-ea"/>
                <a:cs typeface="Arial"/>
                <a:sym typeface="Arial"/>
              </a:endParaRPr>
            </a:p>
          </p:txBody>
        </p:sp>
        <p:grpSp>
          <p:nvGrpSpPr>
            <p:cNvPr id="8" name="Group 7">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9"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2" name="Rectangle 1"/>
          <p:cNvSpPr/>
          <p:nvPr/>
        </p:nvSpPr>
        <p:spPr>
          <a:xfrm>
            <a:off x="8434136" y="4635009"/>
            <a:ext cx="6196263" cy="2862322"/>
          </a:xfrm>
          <a:prstGeom prst="rect">
            <a:avLst/>
          </a:prstGeom>
        </p:spPr>
        <p:txBody>
          <a:bodyPr wrap="square">
            <a:spAutoFit/>
          </a:bodyPr>
          <a:lstStyle/>
          <a:p>
            <a:pPr algn="ctr"/>
            <a:r>
              <a:rPr lang="en-US" sz="1800" dirty="0">
                <a:solidFill>
                  <a:srgbClr val="595A5D"/>
                </a:solidFill>
                <a:latin typeface="Amazon Ember Regular" charset="0"/>
              </a:rPr>
              <a:t>All sprint ceremonies and work stream sessions are recorded. Recordings capture screen sharing and audio, ensuring visibility and knowledge transfer for either existing or new team members. This mechanism removes engagement blockers because meetings can still be held, even without all stakeholders. Absent stakeholders can later watch the meeting and provide inputs asynchronously. Organizations are able to capture the evolution and details of an engagement such that future, new team members are able to view recordings to support training and awareness. </a:t>
            </a:r>
          </a:p>
        </p:txBody>
      </p:sp>
    </p:spTree>
    <p:extLst>
      <p:ext uri="{BB962C8B-B14F-4D97-AF65-F5344CB8AC3E}">
        <p14:creationId xmlns:p14="http://schemas.microsoft.com/office/powerpoint/2010/main" val="185846791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Presentation2" id="{5F507E2F-6D6A-4D42-B169-6324297CFAD2}" vid="{7A9FE920-4A4C-4110-AB3B-DF66E161CD49}"/>
    </a:ext>
  </a:extLst>
</a:theme>
</file>

<file path=ppt/theme/theme2.xml><?xml version="1.0" encoding="utf-8"?>
<a:theme xmlns:a="http://schemas.openxmlformats.org/drawingml/2006/main" name="2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Presentation2" id="{5F507E2F-6D6A-4D42-B169-6324297CFAD2}" vid="{7A9FE920-4A4C-4110-AB3B-DF66E161CD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144391</TotalTime>
  <Words>2443</Words>
  <Application>Microsoft Office PowerPoint</Application>
  <PresentationFormat>Custom</PresentationFormat>
  <Paragraphs>139</Paragraphs>
  <Slides>17</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Amazon Ember</vt:lpstr>
      <vt:lpstr>Amazon Ember Light</vt:lpstr>
      <vt:lpstr>Amazon Ember Regular</vt:lpstr>
      <vt:lpstr>-apple-system</vt:lpstr>
      <vt:lpstr>Arial</vt:lpstr>
      <vt:lpstr>Calibri</vt:lpstr>
      <vt:lpstr>Tahoma</vt:lpstr>
      <vt:lpstr>1_DeckTemplate-AWS</vt:lpstr>
      <vt:lpstr>2_DeckTemplate-AWS</vt:lpstr>
      <vt:lpstr>PowerPoint Presentation</vt:lpstr>
      <vt:lpstr>How do we organize for innovation? </vt:lpstr>
      <vt:lpstr>Mobilize: Readiness through experience </vt:lpstr>
      <vt:lpstr>Delivery and Operations Portal</vt:lpstr>
      <vt:lpstr>Technical Design Diagrams &amp; Documentation</vt:lpstr>
      <vt:lpstr>Operations Runbooks with Lifecycle Governance</vt:lpstr>
      <vt:lpstr>Readiness &amp; Planning Backlogs</vt:lpstr>
      <vt:lpstr>IT Governance Decision Catalog</vt:lpstr>
      <vt:lpstr>Video Library</vt:lpstr>
      <vt:lpstr>Workstream Leads and Members</vt:lpstr>
      <vt:lpstr>Agile &amp; Weekly Sprints </vt:lpstr>
      <vt:lpstr>Agile Compliance Board</vt:lpstr>
      <vt:lpstr>Persistent Chat &amp; No Email </vt:lpstr>
      <vt:lpstr>Application Migration Board</vt:lpstr>
      <vt:lpstr>Fully Automated CI/CD Product Pipelines</vt:lpstr>
      <vt:lpstr>Customer Commitments Required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Screnci, Christine</cp:lastModifiedBy>
  <cp:revision>2169</cp:revision>
  <dcterms:created xsi:type="dcterms:W3CDTF">2016-06-17T18:22:10Z</dcterms:created>
  <dcterms:modified xsi:type="dcterms:W3CDTF">2021-05-10T14:55:15Z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